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1" r:id="rId4"/>
    <p:sldMasterId id="2147483713" r:id="rId5"/>
    <p:sldMasterId id="2147483725" r:id="rId6"/>
    <p:sldMasterId id="2147483737" r:id="rId7"/>
    <p:sldMasterId id="2147483749" r:id="rId8"/>
    <p:sldMasterId id="2147483761" r:id="rId9"/>
    <p:sldMasterId id="2147483773" r:id="rId10"/>
    <p:sldMasterId id="2147483785" r:id="rId11"/>
    <p:sldMasterId id="2147483797" r:id="rId12"/>
    <p:sldMasterId id="2147483809" r:id="rId13"/>
    <p:sldMasterId id="2147483821" r:id="rId14"/>
    <p:sldMasterId id="2147483833" r:id="rId15"/>
    <p:sldMasterId id="2147483845" r:id="rId16"/>
  </p:sldMasterIdLst>
  <p:notesMasterIdLst>
    <p:notesMasterId r:id="rId39"/>
  </p:notesMasterIdLst>
  <p:handoutMasterIdLst>
    <p:handoutMasterId r:id="rId40"/>
  </p:handoutMasterIdLst>
  <p:sldIdLst>
    <p:sldId id="256" r:id="rId17"/>
    <p:sldId id="260" r:id="rId18"/>
    <p:sldId id="257" r:id="rId19"/>
    <p:sldId id="264" r:id="rId20"/>
    <p:sldId id="258" r:id="rId21"/>
    <p:sldId id="288" r:id="rId22"/>
    <p:sldId id="289" r:id="rId23"/>
    <p:sldId id="290" r:id="rId24"/>
    <p:sldId id="294" r:id="rId25"/>
    <p:sldId id="280" r:id="rId26"/>
    <p:sldId id="282" r:id="rId27"/>
    <p:sldId id="281" r:id="rId28"/>
    <p:sldId id="283" r:id="rId29"/>
    <p:sldId id="285" r:id="rId30"/>
    <p:sldId id="265" r:id="rId31"/>
    <p:sldId id="266" r:id="rId32"/>
    <p:sldId id="293" r:id="rId33"/>
    <p:sldId id="268" r:id="rId34"/>
    <p:sldId id="287" r:id="rId35"/>
    <p:sldId id="272" r:id="rId36"/>
    <p:sldId id="261" r:id="rId37"/>
    <p:sldId id="262"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44A7F4-456E-0CDC-8992-A85CDAB38A63}" name="Tracey Anderson" initials="TA" userId="S::tanderson@mainehousing.org::ad4c86dd-f97d-4fab-aed3-3cf1458aaf3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CBDC8"/>
    <a:srgbClr val="99C0D1"/>
    <a:srgbClr val="8AAF8E"/>
    <a:srgbClr val="495869"/>
    <a:srgbClr val="F3C766"/>
    <a:srgbClr val="7AD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97" autoAdjust="0"/>
  </p:normalViewPr>
  <p:slideViewPr>
    <p:cSldViewPr snapToGrid="0">
      <p:cViewPr varScale="1">
        <p:scale>
          <a:sx n="76" d="100"/>
          <a:sy n="76" d="100"/>
        </p:scale>
        <p:origin x="1598"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1" d="100"/>
          <a:sy n="61" d="100"/>
        </p:scale>
        <p:origin x="231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notesMaster" Target="notesMasters/notesMaster1.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20" Type="http://schemas.openxmlformats.org/officeDocument/2006/relationships/slide" Target="slides/slide4.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ug-fileserver4\dept\PnR\Working%20Folders\Taylor\5-year%20Consolidated%20Plan\homelessness%20slide%20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byers\Downloads\ACSST5Y2022.S1810-2024-06-07T142750.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Vacant/Available Units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'[vacant and available units over time.xlsx]Sheet5'!$A$6</c:f>
              <c:strCache>
                <c:ptCount val="1"/>
                <c:pt idx="0">
                  <c:v>For Rent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[1]Sheet5!$B$5:$D$5</c:f>
              <c:numCache>
                <c:formatCode>General</c:formatCode>
                <c:ptCount val="3"/>
                <c:pt idx="0">
                  <c:v>2012</c:v>
                </c:pt>
                <c:pt idx="1">
                  <c:v>2017</c:v>
                </c:pt>
                <c:pt idx="2">
                  <c:v>2022</c:v>
                </c:pt>
              </c:numCache>
            </c:numRef>
          </c:cat>
          <c:val>
            <c:numRef>
              <c:f>[1]Sheet5!$B$6:$D$6</c:f>
              <c:numCache>
                <c:formatCode>#,##0</c:formatCode>
                <c:ptCount val="3"/>
                <c:pt idx="0">
                  <c:v>12183</c:v>
                </c:pt>
                <c:pt idx="1">
                  <c:v>11500</c:v>
                </c:pt>
                <c:pt idx="2">
                  <c:v>7540</c:v>
                </c:pt>
              </c:numCache>
            </c:numRef>
          </c:val>
          <c:smooth val="0"/>
          <c:extLst>
            <c:ext xmlns:c16="http://schemas.microsoft.com/office/drawing/2014/chart" uri="{C3380CC4-5D6E-409C-BE32-E72D297353CC}">
              <c16:uniqueId val="{00000000-181D-4B36-BAA4-8DFC41665BDC}"/>
            </c:ext>
          </c:extLst>
        </c:ser>
        <c:ser>
          <c:idx val="1"/>
          <c:order val="1"/>
          <c:tx>
            <c:strRef>
              <c:f>'[vacant and available units over time.xlsx]Sheet5'!$A$7</c:f>
              <c:strCache>
                <c:ptCount val="1"/>
                <c:pt idx="0">
                  <c:v>For Sale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[1]Sheet5!$B$5:$D$5</c:f>
              <c:numCache>
                <c:formatCode>General</c:formatCode>
                <c:ptCount val="3"/>
                <c:pt idx="0">
                  <c:v>2012</c:v>
                </c:pt>
                <c:pt idx="1">
                  <c:v>2017</c:v>
                </c:pt>
                <c:pt idx="2">
                  <c:v>2022</c:v>
                </c:pt>
              </c:numCache>
            </c:numRef>
          </c:cat>
          <c:val>
            <c:numRef>
              <c:f>[1]Sheet5!$B$7:$D$7</c:f>
              <c:numCache>
                <c:formatCode>#,##0</c:formatCode>
                <c:ptCount val="3"/>
                <c:pt idx="0">
                  <c:v>9432</c:v>
                </c:pt>
                <c:pt idx="1">
                  <c:v>7748</c:v>
                </c:pt>
                <c:pt idx="2">
                  <c:v>4496</c:v>
                </c:pt>
              </c:numCache>
            </c:numRef>
          </c:val>
          <c:smooth val="0"/>
          <c:extLst>
            <c:ext xmlns:c16="http://schemas.microsoft.com/office/drawing/2014/chart" uri="{C3380CC4-5D6E-409C-BE32-E72D297353CC}">
              <c16:uniqueId val="{00000001-181D-4B36-BAA4-8DFC41665BDC}"/>
            </c:ext>
          </c:extLst>
        </c:ser>
        <c:dLbls>
          <c:showLegendKey val="0"/>
          <c:showVal val="0"/>
          <c:showCatName val="0"/>
          <c:showSerName val="0"/>
          <c:showPercent val="0"/>
          <c:showBubbleSize val="0"/>
        </c:dLbls>
        <c:marker val="1"/>
        <c:smooth val="0"/>
        <c:axId val="706471216"/>
        <c:axId val="706474096"/>
      </c:lineChart>
      <c:catAx>
        <c:axId val="70647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6474096"/>
        <c:crosses val="autoZero"/>
        <c:auto val="1"/>
        <c:lblAlgn val="ctr"/>
        <c:lblOffset val="100"/>
        <c:noMultiLvlLbl val="0"/>
      </c:catAx>
      <c:valAx>
        <c:axId val="706474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6471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Sheet1!$B$4</c:f>
              <c:strCache>
                <c:ptCount val="1"/>
                <c:pt idx="0">
                  <c:v>Median Income</c:v>
                </c:pt>
              </c:strCache>
            </c:strRef>
          </c:tx>
          <c:spPr>
            <a:solidFill>
              <a:schemeClr val="accent1"/>
            </a:solidFill>
            <a:ln>
              <a:noFill/>
            </a:ln>
            <a:effectLst/>
          </c:spPr>
          <c:invertIfNegative val="0"/>
          <c:cat>
            <c:strRef>
              <c:f>Sheet1!$A$5:$A$20</c:f>
              <c:strCache>
                <c:ptCount val="16"/>
                <c:pt idx="0">
                  <c:v>Androscoggin</c:v>
                </c:pt>
                <c:pt idx="1">
                  <c:v>Aroostook</c:v>
                </c:pt>
                <c:pt idx="2">
                  <c:v>Cumberland</c:v>
                </c:pt>
                <c:pt idx="3">
                  <c:v>Franklin</c:v>
                </c:pt>
                <c:pt idx="4">
                  <c:v>Hancock </c:v>
                </c:pt>
                <c:pt idx="5">
                  <c:v>Kennebec</c:v>
                </c:pt>
                <c:pt idx="6">
                  <c:v>Knox</c:v>
                </c:pt>
                <c:pt idx="7">
                  <c:v>Lincoln </c:v>
                </c:pt>
                <c:pt idx="8">
                  <c:v>Oxford</c:v>
                </c:pt>
                <c:pt idx="9">
                  <c:v>Penobscot</c:v>
                </c:pt>
                <c:pt idx="10">
                  <c:v>Piscataquis</c:v>
                </c:pt>
                <c:pt idx="11">
                  <c:v>Sagadahoc</c:v>
                </c:pt>
                <c:pt idx="12">
                  <c:v>Somerset</c:v>
                </c:pt>
                <c:pt idx="13">
                  <c:v>Waldo </c:v>
                </c:pt>
                <c:pt idx="14">
                  <c:v>Washington</c:v>
                </c:pt>
                <c:pt idx="15">
                  <c:v>York </c:v>
                </c:pt>
              </c:strCache>
            </c:strRef>
          </c:cat>
          <c:val>
            <c:numRef>
              <c:f>Sheet1!$B$5:$B$20</c:f>
              <c:numCache>
                <c:formatCode>#,##0</c:formatCode>
                <c:ptCount val="16"/>
                <c:pt idx="0">
                  <c:v>64500</c:v>
                </c:pt>
                <c:pt idx="1">
                  <c:v>50843</c:v>
                </c:pt>
                <c:pt idx="2">
                  <c:v>87710</c:v>
                </c:pt>
                <c:pt idx="3">
                  <c:v>56890</c:v>
                </c:pt>
                <c:pt idx="4">
                  <c:v>64149</c:v>
                </c:pt>
                <c:pt idx="5">
                  <c:v>62118</c:v>
                </c:pt>
                <c:pt idx="6">
                  <c:v>68904</c:v>
                </c:pt>
                <c:pt idx="7">
                  <c:v>69638</c:v>
                </c:pt>
                <c:pt idx="8">
                  <c:v>54780</c:v>
                </c:pt>
                <c:pt idx="9">
                  <c:v>59438</c:v>
                </c:pt>
                <c:pt idx="10">
                  <c:v>51805</c:v>
                </c:pt>
                <c:pt idx="11">
                  <c:v>77591</c:v>
                </c:pt>
                <c:pt idx="12">
                  <c:v>53527</c:v>
                </c:pt>
                <c:pt idx="13">
                  <c:v>62694</c:v>
                </c:pt>
                <c:pt idx="14">
                  <c:v>51669</c:v>
                </c:pt>
                <c:pt idx="15">
                  <c:v>79743</c:v>
                </c:pt>
              </c:numCache>
            </c:numRef>
          </c:val>
          <c:extLst>
            <c:ext xmlns:c16="http://schemas.microsoft.com/office/drawing/2014/chart" uri="{C3380CC4-5D6E-409C-BE32-E72D297353CC}">
              <c16:uniqueId val="{00000000-CEC2-4512-8830-D6E8C4E4FC1D}"/>
            </c:ext>
          </c:extLst>
        </c:ser>
        <c:dLbls>
          <c:showLegendKey val="0"/>
          <c:showVal val="0"/>
          <c:showCatName val="0"/>
          <c:showSerName val="0"/>
          <c:showPercent val="0"/>
          <c:showBubbleSize val="0"/>
        </c:dLbls>
        <c:gapWidth val="219"/>
        <c:overlap val="-27"/>
        <c:axId val="493185808"/>
        <c:axId val="493186768"/>
      </c:barChart>
      <c:lineChart>
        <c:grouping val="standard"/>
        <c:varyColors val="0"/>
        <c:ser>
          <c:idx val="1"/>
          <c:order val="1"/>
          <c:tx>
            <c:strRef>
              <c:f>Sheet1!$C$4</c:f>
              <c:strCache>
                <c:ptCount val="1"/>
                <c:pt idx="0">
                  <c:v>Income Needed to afford Median Home Price</c:v>
                </c:pt>
              </c:strCache>
            </c:strRef>
          </c:tx>
          <c:spPr>
            <a:ln w="28575" cap="rnd">
              <a:solidFill>
                <a:schemeClr val="accent2"/>
              </a:solidFill>
              <a:round/>
            </a:ln>
            <a:effectLst/>
          </c:spPr>
          <c:marker>
            <c:symbol val="none"/>
          </c:marker>
          <c:cat>
            <c:strRef>
              <c:f>Sheet1!$A$5:$A$20</c:f>
              <c:strCache>
                <c:ptCount val="16"/>
                <c:pt idx="0">
                  <c:v>Androscoggin</c:v>
                </c:pt>
                <c:pt idx="1">
                  <c:v>Aroostook</c:v>
                </c:pt>
                <c:pt idx="2">
                  <c:v>Cumberland</c:v>
                </c:pt>
                <c:pt idx="3">
                  <c:v>Franklin</c:v>
                </c:pt>
                <c:pt idx="4">
                  <c:v>Hancock </c:v>
                </c:pt>
                <c:pt idx="5">
                  <c:v>Kennebec</c:v>
                </c:pt>
                <c:pt idx="6">
                  <c:v>Knox</c:v>
                </c:pt>
                <c:pt idx="7">
                  <c:v>Lincoln </c:v>
                </c:pt>
                <c:pt idx="8">
                  <c:v>Oxford</c:v>
                </c:pt>
                <c:pt idx="9">
                  <c:v>Penobscot</c:v>
                </c:pt>
                <c:pt idx="10">
                  <c:v>Piscataquis</c:v>
                </c:pt>
                <c:pt idx="11">
                  <c:v>Sagadahoc</c:v>
                </c:pt>
                <c:pt idx="12">
                  <c:v>Somerset</c:v>
                </c:pt>
                <c:pt idx="13">
                  <c:v>Waldo </c:v>
                </c:pt>
                <c:pt idx="14">
                  <c:v>Washington</c:v>
                </c:pt>
                <c:pt idx="15">
                  <c:v>York </c:v>
                </c:pt>
              </c:strCache>
            </c:strRef>
          </c:cat>
          <c:val>
            <c:numRef>
              <c:f>Sheet1!$C$5:$C$20</c:f>
              <c:numCache>
                <c:formatCode>#,##0</c:formatCode>
                <c:ptCount val="16"/>
                <c:pt idx="0">
                  <c:v>106225</c:v>
                </c:pt>
                <c:pt idx="1">
                  <c:v>106225</c:v>
                </c:pt>
                <c:pt idx="2">
                  <c:v>106225</c:v>
                </c:pt>
                <c:pt idx="3">
                  <c:v>106225</c:v>
                </c:pt>
                <c:pt idx="4">
                  <c:v>106225</c:v>
                </c:pt>
                <c:pt idx="5">
                  <c:v>106225</c:v>
                </c:pt>
                <c:pt idx="6">
                  <c:v>106225</c:v>
                </c:pt>
                <c:pt idx="7">
                  <c:v>106225</c:v>
                </c:pt>
                <c:pt idx="8">
                  <c:v>106225</c:v>
                </c:pt>
                <c:pt idx="9">
                  <c:v>106225</c:v>
                </c:pt>
                <c:pt idx="10">
                  <c:v>106225</c:v>
                </c:pt>
                <c:pt idx="11">
                  <c:v>106225</c:v>
                </c:pt>
                <c:pt idx="12">
                  <c:v>106225</c:v>
                </c:pt>
                <c:pt idx="13">
                  <c:v>106225</c:v>
                </c:pt>
                <c:pt idx="14">
                  <c:v>106225</c:v>
                </c:pt>
                <c:pt idx="15">
                  <c:v>106225</c:v>
                </c:pt>
              </c:numCache>
            </c:numRef>
          </c:val>
          <c:smooth val="0"/>
          <c:extLst>
            <c:ext xmlns:c16="http://schemas.microsoft.com/office/drawing/2014/chart" uri="{C3380CC4-5D6E-409C-BE32-E72D297353CC}">
              <c16:uniqueId val="{00000001-CEC2-4512-8830-D6E8C4E4FC1D}"/>
            </c:ext>
          </c:extLst>
        </c:ser>
        <c:dLbls>
          <c:showLegendKey val="0"/>
          <c:showVal val="0"/>
          <c:showCatName val="0"/>
          <c:showSerName val="0"/>
          <c:showPercent val="0"/>
          <c:showBubbleSize val="0"/>
        </c:dLbls>
        <c:marker val="1"/>
        <c:smooth val="0"/>
        <c:axId val="493185808"/>
        <c:axId val="493186768"/>
      </c:lineChart>
      <c:catAx>
        <c:axId val="4931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3186768"/>
        <c:crosses val="autoZero"/>
        <c:auto val="1"/>
        <c:lblAlgn val="ctr"/>
        <c:lblOffset val="100"/>
        <c:noMultiLvlLbl val="0"/>
      </c:catAx>
      <c:valAx>
        <c:axId val="493186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318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Sheet1!$B$3</c:f>
              <c:strCache>
                <c:ptCount val="1"/>
                <c:pt idx="0">
                  <c:v>Population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Sheet1!$A$4:$A$14</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Sheet1!$B$4:$B$14</c:f>
              <c:numCache>
                <c:formatCode>#,##0</c:formatCode>
                <c:ptCount val="11"/>
                <c:pt idx="0">
                  <c:v>1329084</c:v>
                </c:pt>
                <c:pt idx="1">
                  <c:v>1328320</c:v>
                </c:pt>
                <c:pt idx="2">
                  <c:v>1328535</c:v>
                </c:pt>
                <c:pt idx="3">
                  <c:v>1329100</c:v>
                </c:pt>
                <c:pt idx="4">
                  <c:v>1329923</c:v>
                </c:pt>
                <c:pt idx="5">
                  <c:v>1330158</c:v>
                </c:pt>
                <c:pt idx="6">
                  <c:v>1330158</c:v>
                </c:pt>
                <c:pt idx="7">
                  <c:v>1335492</c:v>
                </c:pt>
                <c:pt idx="8">
                  <c:v>1335492</c:v>
                </c:pt>
                <c:pt idx="9">
                  <c:v>1357046</c:v>
                </c:pt>
                <c:pt idx="10">
                  <c:v>1366949</c:v>
                </c:pt>
              </c:numCache>
            </c:numRef>
          </c:val>
          <c:smooth val="0"/>
          <c:extLst>
            <c:ext xmlns:c16="http://schemas.microsoft.com/office/drawing/2014/chart" uri="{C3380CC4-5D6E-409C-BE32-E72D297353CC}">
              <c16:uniqueId val="{00000000-4533-4617-93CA-517A278F0217}"/>
            </c:ext>
          </c:extLst>
        </c:ser>
        <c:dLbls>
          <c:showLegendKey val="0"/>
          <c:showVal val="0"/>
          <c:showCatName val="0"/>
          <c:showSerName val="0"/>
          <c:showPercent val="0"/>
          <c:showBubbleSize val="0"/>
        </c:dLbls>
        <c:marker val="1"/>
        <c:smooth val="0"/>
        <c:axId val="574609296"/>
        <c:axId val="574609776"/>
      </c:lineChart>
      <c:catAx>
        <c:axId val="57460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4609776"/>
        <c:crosses val="autoZero"/>
        <c:auto val="1"/>
        <c:lblAlgn val="ctr"/>
        <c:lblOffset val="100"/>
        <c:noMultiLvlLbl val="0"/>
      </c:catAx>
      <c:valAx>
        <c:axId val="574609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4609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Sheet1!$B$50</c:f>
              <c:strCache>
                <c:ptCount val="1"/>
                <c:pt idx="0">
                  <c:v>Persons Unsheltered</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0798-48CD-90C6-F980C9680E4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Sheet1!$A$51:$A$55</c:f>
              <c:numCache>
                <c:formatCode>General</c:formatCode>
                <c:ptCount val="5"/>
                <c:pt idx="0">
                  <c:v>2020</c:v>
                </c:pt>
                <c:pt idx="1">
                  <c:v>2021</c:v>
                </c:pt>
                <c:pt idx="2">
                  <c:v>2022</c:v>
                </c:pt>
                <c:pt idx="3">
                  <c:v>2023</c:v>
                </c:pt>
                <c:pt idx="4">
                  <c:v>2024</c:v>
                </c:pt>
              </c:numCache>
            </c:numRef>
          </c:cat>
          <c:val>
            <c:numRef>
              <c:f>Sheet1!$B$51:$B$55</c:f>
              <c:numCache>
                <c:formatCode>General</c:formatCode>
                <c:ptCount val="5"/>
                <c:pt idx="0">
                  <c:v>141</c:v>
                </c:pt>
                <c:pt idx="1">
                  <c:v>0</c:v>
                </c:pt>
                <c:pt idx="2">
                  <c:v>164</c:v>
                </c:pt>
                <c:pt idx="3">
                  <c:v>299</c:v>
                </c:pt>
                <c:pt idx="4">
                  <c:v>273</c:v>
                </c:pt>
              </c:numCache>
            </c:numRef>
          </c:val>
          <c:extLst>
            <c:ext xmlns:c16="http://schemas.microsoft.com/office/drawing/2014/chart" uri="{C3380CC4-5D6E-409C-BE32-E72D297353CC}">
              <c16:uniqueId val="{00000001-0798-48CD-90C6-F980C9680E4C}"/>
            </c:ext>
          </c:extLst>
        </c:ser>
        <c:ser>
          <c:idx val="1"/>
          <c:order val="1"/>
          <c:tx>
            <c:strRef>
              <c:f>Sheet1!$C$50</c:f>
              <c:strCache>
                <c:ptCount val="1"/>
                <c:pt idx="0">
                  <c:v>Persons in Shelters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Sheet1!$A$51:$A$55</c:f>
              <c:numCache>
                <c:formatCode>General</c:formatCode>
                <c:ptCount val="5"/>
                <c:pt idx="0">
                  <c:v>2020</c:v>
                </c:pt>
                <c:pt idx="1">
                  <c:v>2021</c:v>
                </c:pt>
                <c:pt idx="2">
                  <c:v>2022</c:v>
                </c:pt>
                <c:pt idx="3">
                  <c:v>2023</c:v>
                </c:pt>
                <c:pt idx="4">
                  <c:v>2024</c:v>
                </c:pt>
              </c:numCache>
            </c:numRef>
          </c:cat>
          <c:val>
            <c:numRef>
              <c:f>Sheet1!$C$51:$C$55</c:f>
              <c:numCache>
                <c:formatCode>General</c:formatCode>
                <c:ptCount val="5"/>
                <c:pt idx="0">
                  <c:v>1015</c:v>
                </c:pt>
                <c:pt idx="1">
                  <c:v>765</c:v>
                </c:pt>
                <c:pt idx="2">
                  <c:v>827</c:v>
                </c:pt>
                <c:pt idx="3">
                  <c:v>1214</c:v>
                </c:pt>
                <c:pt idx="4">
                  <c:v>1342</c:v>
                </c:pt>
              </c:numCache>
            </c:numRef>
          </c:val>
          <c:extLst>
            <c:ext xmlns:c16="http://schemas.microsoft.com/office/drawing/2014/chart" uri="{C3380CC4-5D6E-409C-BE32-E72D297353CC}">
              <c16:uniqueId val="{00000002-0798-48CD-90C6-F980C9680E4C}"/>
            </c:ext>
          </c:extLst>
        </c:ser>
        <c:dLbls>
          <c:showLegendKey val="0"/>
          <c:showVal val="1"/>
          <c:showCatName val="0"/>
          <c:showSerName val="0"/>
          <c:showPercent val="0"/>
          <c:showBubbleSize val="0"/>
        </c:dLbls>
        <c:gapWidth val="219"/>
        <c:overlap val="100"/>
        <c:axId val="2062790783"/>
        <c:axId val="2062792703"/>
      </c:barChart>
      <c:lineChart>
        <c:grouping val="standard"/>
        <c:varyColors val="0"/>
        <c:ser>
          <c:idx val="2"/>
          <c:order val="2"/>
          <c:tx>
            <c:strRef>
              <c:f>Sheet1!$D$50</c:f>
              <c:strCache>
                <c:ptCount val="1"/>
                <c:pt idx="0">
                  <c:v>Total</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Sheet1!$A$51:$A$55</c:f>
              <c:numCache>
                <c:formatCode>General</c:formatCode>
                <c:ptCount val="5"/>
                <c:pt idx="0">
                  <c:v>2020</c:v>
                </c:pt>
                <c:pt idx="1">
                  <c:v>2021</c:v>
                </c:pt>
                <c:pt idx="2">
                  <c:v>2022</c:v>
                </c:pt>
                <c:pt idx="3">
                  <c:v>2023</c:v>
                </c:pt>
                <c:pt idx="4">
                  <c:v>2024</c:v>
                </c:pt>
              </c:numCache>
            </c:numRef>
          </c:cat>
          <c:val>
            <c:numRef>
              <c:f>Sheet1!$D$51:$D$55</c:f>
              <c:numCache>
                <c:formatCode>General</c:formatCode>
                <c:ptCount val="5"/>
                <c:pt idx="0">
                  <c:v>1156</c:v>
                </c:pt>
                <c:pt idx="1">
                  <c:v>765</c:v>
                </c:pt>
                <c:pt idx="2">
                  <c:v>991</c:v>
                </c:pt>
                <c:pt idx="3">
                  <c:v>1513</c:v>
                </c:pt>
                <c:pt idx="4">
                  <c:v>1615</c:v>
                </c:pt>
              </c:numCache>
            </c:numRef>
          </c:val>
          <c:smooth val="0"/>
          <c:extLst>
            <c:ext xmlns:c16="http://schemas.microsoft.com/office/drawing/2014/chart" uri="{C3380CC4-5D6E-409C-BE32-E72D297353CC}">
              <c16:uniqueId val="{00000003-0798-48CD-90C6-F980C9680E4C}"/>
            </c:ext>
          </c:extLst>
        </c:ser>
        <c:dLbls>
          <c:showLegendKey val="0"/>
          <c:showVal val="1"/>
          <c:showCatName val="0"/>
          <c:showSerName val="0"/>
          <c:showPercent val="0"/>
          <c:showBubbleSize val="0"/>
        </c:dLbls>
        <c:marker val="1"/>
        <c:smooth val="0"/>
        <c:axId val="2062790783"/>
        <c:axId val="2062792703"/>
      </c:lineChart>
      <c:catAx>
        <c:axId val="2062790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2792703"/>
        <c:crosses val="autoZero"/>
        <c:auto val="1"/>
        <c:lblAlgn val="ctr"/>
        <c:lblOffset val="100"/>
        <c:noMultiLvlLbl val="0"/>
      </c:catAx>
      <c:valAx>
        <c:axId val="2062792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2790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8CE-400C-9460-37121EED46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8CE-400C-9460-37121EED46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8CE-400C-9460-37121EED46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8CE-400C-9460-37121EED465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8CE-400C-9460-37121EED465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8CE-400C-9460-37121EED465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Sheet1!$A$32:$A$37</c:f>
              <c:strCache>
                <c:ptCount val="6"/>
                <c:pt idx="0">
                  <c:v>Under 5 years</c:v>
                </c:pt>
                <c:pt idx="1">
                  <c:v>5 to 17 years</c:v>
                </c:pt>
                <c:pt idx="2">
                  <c:v>18 to 34 years</c:v>
                </c:pt>
                <c:pt idx="3">
                  <c:v>35 to 64 years</c:v>
                </c:pt>
                <c:pt idx="4">
                  <c:v>65 to 74 years</c:v>
                </c:pt>
                <c:pt idx="5">
                  <c:v>75 years and over</c:v>
                </c:pt>
              </c:strCache>
            </c:strRef>
          </c:cat>
          <c:val>
            <c:numRef>
              <c:f>Sheet1!$B$32:$B$37</c:f>
              <c:numCache>
                <c:formatCode>0.0%</c:formatCode>
                <c:ptCount val="6"/>
                <c:pt idx="0">
                  <c:v>2.016450484417058E-3</c:v>
                </c:pt>
                <c:pt idx="1">
                  <c:v>6.7546401808240245E-2</c:v>
                </c:pt>
                <c:pt idx="2">
                  <c:v>0.13305290603340741</c:v>
                </c:pt>
                <c:pt idx="3">
                  <c:v>0.37262129184134757</c:v>
                </c:pt>
                <c:pt idx="4">
                  <c:v>0.18490850942104425</c:v>
                </c:pt>
                <c:pt idx="5">
                  <c:v>0.23985444041154347</c:v>
                </c:pt>
              </c:numCache>
            </c:numRef>
          </c:val>
          <c:extLst>
            <c:ext xmlns:c16="http://schemas.microsoft.com/office/drawing/2014/chart" uri="{C3380CC4-5D6E-409C-BE32-E72D297353CC}">
              <c16:uniqueId val="{0000000C-78CE-400C-9460-37121EED465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0292448118314723"/>
          <c:y val="6.0596188897189762E-2"/>
          <c:w val="0.25573877977896442"/>
          <c:h val="0.8296924237474601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1C86319-497A-49E6-8C70-1B27BEAED6D0}" type="datetimeFigureOut">
              <a:rPr lang="en-US" smtClean="0"/>
              <a:t>6/10/2024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82A9F93-2FE1-4527-B833-22EC34370DC3}" type="slidenum">
              <a:rPr lang="en-US" smtClean="0"/>
              <a:t>‹#›</a:t>
            </a:fld>
            <a:endParaRPr lang="en-US"/>
          </a:p>
        </p:txBody>
      </p:sp>
    </p:spTree>
    <p:extLst>
      <p:ext uri="{BB962C8B-B14F-4D97-AF65-F5344CB8AC3E}">
        <p14:creationId xmlns:p14="http://schemas.microsoft.com/office/powerpoint/2010/main" val="2133273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E8B66E6-B7BC-46BB-AFD9-1682708A1427}" type="datetimeFigureOut">
              <a:rPr lang="en-US" smtClean="0"/>
              <a:t>6/10/2024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A388B1-6931-4983-A0D5-F79350210F45}" type="slidenum">
              <a:rPr lang="en-US" smtClean="0"/>
              <a:t>‹#›</a:t>
            </a:fld>
            <a:endParaRPr lang="en-US"/>
          </a:p>
        </p:txBody>
      </p:sp>
    </p:spTree>
    <p:extLst>
      <p:ext uri="{BB962C8B-B14F-4D97-AF65-F5344CB8AC3E}">
        <p14:creationId xmlns:p14="http://schemas.microsoft.com/office/powerpoint/2010/main" val="761138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A388B1-6931-4983-A0D5-F79350210F45}" type="slidenum">
              <a:rPr lang="en-US" smtClean="0"/>
              <a:t>1</a:t>
            </a:fld>
            <a:endParaRPr lang="en-US"/>
          </a:p>
        </p:txBody>
      </p:sp>
    </p:spTree>
    <p:extLst>
      <p:ext uri="{BB962C8B-B14F-4D97-AF65-F5344CB8AC3E}">
        <p14:creationId xmlns:p14="http://schemas.microsoft.com/office/powerpoint/2010/main" val="2613452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A388B1-6931-4983-A0D5-F79350210F45}" type="slidenum">
              <a:rPr lang="en-US" smtClean="0"/>
              <a:t>10</a:t>
            </a:fld>
            <a:endParaRPr lang="en-US"/>
          </a:p>
        </p:txBody>
      </p:sp>
    </p:spTree>
    <p:extLst>
      <p:ext uri="{BB962C8B-B14F-4D97-AF65-F5344CB8AC3E}">
        <p14:creationId xmlns:p14="http://schemas.microsoft.com/office/powerpoint/2010/main" val="3143259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A388B1-6931-4983-A0D5-F79350210F45}" type="slidenum">
              <a:rPr lang="en-US" smtClean="0"/>
              <a:t>11</a:t>
            </a:fld>
            <a:endParaRPr lang="en-US"/>
          </a:p>
        </p:txBody>
      </p:sp>
    </p:spTree>
    <p:extLst>
      <p:ext uri="{BB962C8B-B14F-4D97-AF65-F5344CB8AC3E}">
        <p14:creationId xmlns:p14="http://schemas.microsoft.com/office/powerpoint/2010/main" val="1678930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A388B1-6931-4983-A0D5-F79350210F45}" type="slidenum">
              <a:rPr lang="en-US" smtClean="0"/>
              <a:t>12</a:t>
            </a:fld>
            <a:endParaRPr lang="en-US"/>
          </a:p>
        </p:txBody>
      </p:sp>
    </p:spTree>
    <p:extLst>
      <p:ext uri="{BB962C8B-B14F-4D97-AF65-F5344CB8AC3E}">
        <p14:creationId xmlns:p14="http://schemas.microsoft.com/office/powerpoint/2010/main" val="560499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A388B1-6931-4983-A0D5-F79350210F45}" type="slidenum">
              <a:rPr lang="en-US" smtClean="0"/>
              <a:t>13</a:t>
            </a:fld>
            <a:endParaRPr lang="en-US"/>
          </a:p>
        </p:txBody>
      </p:sp>
    </p:spTree>
    <p:extLst>
      <p:ext uri="{BB962C8B-B14F-4D97-AF65-F5344CB8AC3E}">
        <p14:creationId xmlns:p14="http://schemas.microsoft.com/office/powerpoint/2010/main" val="944271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A388B1-6931-4983-A0D5-F79350210F45}" type="slidenum">
              <a:rPr lang="en-US" smtClean="0"/>
              <a:t>14</a:t>
            </a:fld>
            <a:endParaRPr lang="en-US"/>
          </a:p>
        </p:txBody>
      </p:sp>
    </p:spTree>
    <p:extLst>
      <p:ext uri="{BB962C8B-B14F-4D97-AF65-F5344CB8AC3E}">
        <p14:creationId xmlns:p14="http://schemas.microsoft.com/office/powerpoint/2010/main" val="3413758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A388B1-6931-4983-A0D5-F79350210F45}" type="slidenum">
              <a:rPr lang="en-US" smtClean="0"/>
              <a:t>15</a:t>
            </a:fld>
            <a:endParaRPr lang="en-US"/>
          </a:p>
        </p:txBody>
      </p:sp>
    </p:spTree>
    <p:extLst>
      <p:ext uri="{BB962C8B-B14F-4D97-AF65-F5344CB8AC3E}">
        <p14:creationId xmlns:p14="http://schemas.microsoft.com/office/powerpoint/2010/main" val="2291502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A388B1-6931-4983-A0D5-F79350210F45}" type="slidenum">
              <a:rPr lang="en-US" smtClean="0"/>
              <a:t>16</a:t>
            </a:fld>
            <a:endParaRPr lang="en-US"/>
          </a:p>
        </p:txBody>
      </p:sp>
    </p:spTree>
    <p:extLst>
      <p:ext uri="{BB962C8B-B14F-4D97-AF65-F5344CB8AC3E}">
        <p14:creationId xmlns:p14="http://schemas.microsoft.com/office/powerpoint/2010/main" val="610767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A388B1-6931-4983-A0D5-F79350210F45}" type="slidenum">
              <a:rPr lang="en-US" smtClean="0"/>
              <a:t>17</a:t>
            </a:fld>
            <a:endParaRPr lang="en-US"/>
          </a:p>
        </p:txBody>
      </p:sp>
    </p:spTree>
    <p:extLst>
      <p:ext uri="{BB962C8B-B14F-4D97-AF65-F5344CB8AC3E}">
        <p14:creationId xmlns:p14="http://schemas.microsoft.com/office/powerpoint/2010/main" val="1957833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A388B1-6931-4983-A0D5-F79350210F45}" type="slidenum">
              <a:rPr lang="en-US" smtClean="0"/>
              <a:t>18</a:t>
            </a:fld>
            <a:endParaRPr lang="en-US"/>
          </a:p>
        </p:txBody>
      </p:sp>
    </p:spTree>
    <p:extLst>
      <p:ext uri="{BB962C8B-B14F-4D97-AF65-F5344CB8AC3E}">
        <p14:creationId xmlns:p14="http://schemas.microsoft.com/office/powerpoint/2010/main" val="255944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A388B1-6931-4983-A0D5-F79350210F45}" type="slidenum">
              <a:rPr lang="en-US" smtClean="0"/>
              <a:t>19</a:t>
            </a:fld>
            <a:endParaRPr lang="en-US"/>
          </a:p>
        </p:txBody>
      </p:sp>
    </p:spTree>
    <p:extLst>
      <p:ext uri="{BB962C8B-B14F-4D97-AF65-F5344CB8AC3E}">
        <p14:creationId xmlns:p14="http://schemas.microsoft.com/office/powerpoint/2010/main" val="1162222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A388B1-6931-4983-A0D5-F79350210F45}" type="slidenum">
              <a:rPr lang="en-US" smtClean="0"/>
              <a:t>2</a:t>
            </a:fld>
            <a:endParaRPr lang="en-US"/>
          </a:p>
        </p:txBody>
      </p:sp>
    </p:spTree>
    <p:extLst>
      <p:ext uri="{BB962C8B-B14F-4D97-AF65-F5344CB8AC3E}">
        <p14:creationId xmlns:p14="http://schemas.microsoft.com/office/powerpoint/2010/main" val="3396542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A388B1-6931-4983-A0D5-F79350210F45}" type="slidenum">
              <a:rPr lang="en-US" smtClean="0"/>
              <a:t>20</a:t>
            </a:fld>
            <a:endParaRPr lang="en-US"/>
          </a:p>
        </p:txBody>
      </p:sp>
    </p:spTree>
    <p:extLst>
      <p:ext uri="{BB962C8B-B14F-4D97-AF65-F5344CB8AC3E}">
        <p14:creationId xmlns:p14="http://schemas.microsoft.com/office/powerpoint/2010/main" val="1537351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A388B1-6931-4983-A0D5-F79350210F45}" type="slidenum">
              <a:rPr lang="en-US" smtClean="0"/>
              <a:t>21</a:t>
            </a:fld>
            <a:endParaRPr lang="en-US"/>
          </a:p>
        </p:txBody>
      </p:sp>
    </p:spTree>
    <p:extLst>
      <p:ext uri="{BB962C8B-B14F-4D97-AF65-F5344CB8AC3E}">
        <p14:creationId xmlns:p14="http://schemas.microsoft.com/office/powerpoint/2010/main" val="2000509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A388B1-6931-4983-A0D5-F79350210F45}" type="slidenum">
              <a:rPr lang="en-US" smtClean="0"/>
              <a:t>22</a:t>
            </a:fld>
            <a:endParaRPr lang="en-US"/>
          </a:p>
        </p:txBody>
      </p:sp>
    </p:spTree>
    <p:extLst>
      <p:ext uri="{BB962C8B-B14F-4D97-AF65-F5344CB8AC3E}">
        <p14:creationId xmlns:p14="http://schemas.microsoft.com/office/powerpoint/2010/main" val="22165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A388B1-6931-4983-A0D5-F79350210F45}" type="slidenum">
              <a:rPr lang="en-US" smtClean="0"/>
              <a:t>3</a:t>
            </a:fld>
            <a:endParaRPr lang="en-US"/>
          </a:p>
        </p:txBody>
      </p:sp>
    </p:spTree>
    <p:extLst>
      <p:ext uri="{BB962C8B-B14F-4D97-AF65-F5344CB8AC3E}">
        <p14:creationId xmlns:p14="http://schemas.microsoft.com/office/powerpoint/2010/main" val="3454060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A388B1-6931-4983-A0D5-F79350210F45}" type="slidenum">
              <a:rPr lang="en-US" smtClean="0"/>
              <a:t>4</a:t>
            </a:fld>
            <a:endParaRPr lang="en-US"/>
          </a:p>
        </p:txBody>
      </p:sp>
    </p:spTree>
    <p:extLst>
      <p:ext uri="{BB962C8B-B14F-4D97-AF65-F5344CB8AC3E}">
        <p14:creationId xmlns:p14="http://schemas.microsoft.com/office/powerpoint/2010/main" val="3337203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A388B1-6931-4983-A0D5-F79350210F45}" type="slidenum">
              <a:rPr lang="en-US" smtClean="0"/>
              <a:t>5</a:t>
            </a:fld>
            <a:endParaRPr lang="en-US"/>
          </a:p>
        </p:txBody>
      </p:sp>
    </p:spTree>
    <p:extLst>
      <p:ext uri="{BB962C8B-B14F-4D97-AF65-F5344CB8AC3E}">
        <p14:creationId xmlns:p14="http://schemas.microsoft.com/office/powerpoint/2010/main" val="3251602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00" dirty="0">
                <a:effectLst/>
                <a:latin typeface="+mj-lt"/>
                <a:ea typeface="Calibri" panose="020F0502020204030204" pitchFamily="34" charset="0"/>
                <a:cs typeface="Times New Roman" panose="02020603050405020304" pitchFamily="18" charset="0"/>
              </a:rPr>
              <a:t>Housing availability has decreased in Maine, causing home prices and rents to increase</a:t>
            </a:r>
            <a:endParaRPr lang="en-US" dirty="0"/>
          </a:p>
        </p:txBody>
      </p:sp>
      <p:sp>
        <p:nvSpPr>
          <p:cNvPr id="4" name="Slide Number Placeholder 3"/>
          <p:cNvSpPr>
            <a:spLocks noGrp="1"/>
          </p:cNvSpPr>
          <p:nvPr>
            <p:ph type="sldNum" sz="quarter" idx="5"/>
          </p:nvPr>
        </p:nvSpPr>
        <p:spPr/>
        <p:txBody>
          <a:bodyPr/>
          <a:lstStyle/>
          <a:p>
            <a:fld id="{7FA388B1-6931-4983-A0D5-F79350210F45}" type="slidenum">
              <a:rPr lang="en-US" smtClean="0"/>
              <a:t>6</a:t>
            </a:fld>
            <a:endParaRPr lang="en-US"/>
          </a:p>
        </p:txBody>
      </p:sp>
    </p:spTree>
    <p:extLst>
      <p:ext uri="{BB962C8B-B14F-4D97-AF65-F5344CB8AC3E}">
        <p14:creationId xmlns:p14="http://schemas.microsoft.com/office/powerpoint/2010/main" val="810476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15000"/>
              </a:lnSpc>
              <a:spcAft>
                <a:spcPts val="815"/>
              </a:spcAft>
            </a:pPr>
            <a:r>
              <a:rPr lang="en-US" kern="100" dirty="0">
                <a:ea typeface="Calibri" panose="020F0502020204030204" pitchFamily="34" charset="0"/>
                <a:cs typeface="Times New Roman" panose="02020603050405020304" pitchFamily="18" charset="0"/>
              </a:rPr>
              <a:t>Until 2019, Maine’s population remained very stable (</a:t>
            </a:r>
            <a:r>
              <a:rPr lang="en-US" i="1" kern="100" dirty="0">
                <a:ea typeface="Calibri" panose="020F0502020204030204" pitchFamily="34" charset="0"/>
                <a:cs typeface="Times New Roman" panose="02020603050405020304" pitchFamily="18" charset="0"/>
              </a:rPr>
              <a:t>around 1.33 million</a:t>
            </a:r>
            <a:r>
              <a:rPr lang="en-US" kern="100" dirty="0">
                <a:ea typeface="Calibri" panose="020F0502020204030204" pitchFamily="34" charset="0"/>
                <a:cs typeface="Times New Roman" panose="02020603050405020304" pitchFamily="18" charset="0"/>
              </a:rPr>
              <a:t>). </a:t>
            </a:r>
          </a:p>
          <a:p>
            <a:pPr algn="ctr">
              <a:lnSpc>
                <a:spcPct val="115000"/>
              </a:lnSpc>
              <a:spcAft>
                <a:spcPts val="815"/>
              </a:spcAft>
            </a:pPr>
            <a:r>
              <a:rPr lang="en-US" kern="100" dirty="0">
                <a:ea typeface="Calibri" panose="020F0502020204030204" pitchFamily="34" charset="0"/>
                <a:cs typeface="Times New Roman" panose="02020603050405020304" pitchFamily="18" charset="0"/>
              </a:rPr>
              <a:t>The population has grown relatively fast, but unevenly, since then. </a:t>
            </a:r>
          </a:p>
          <a:p>
            <a:endParaRPr lang="en-US" dirty="0"/>
          </a:p>
        </p:txBody>
      </p:sp>
      <p:sp>
        <p:nvSpPr>
          <p:cNvPr id="4" name="Slide Number Placeholder 3"/>
          <p:cNvSpPr>
            <a:spLocks noGrp="1"/>
          </p:cNvSpPr>
          <p:nvPr>
            <p:ph type="sldNum" sz="quarter" idx="5"/>
          </p:nvPr>
        </p:nvSpPr>
        <p:spPr/>
        <p:txBody>
          <a:bodyPr/>
          <a:lstStyle/>
          <a:p>
            <a:fld id="{7FA388B1-6931-4983-A0D5-F79350210F45}" type="slidenum">
              <a:rPr lang="en-US" smtClean="0"/>
              <a:t>7</a:t>
            </a:fld>
            <a:endParaRPr lang="en-US"/>
          </a:p>
        </p:txBody>
      </p:sp>
    </p:spTree>
    <p:extLst>
      <p:ext uri="{BB962C8B-B14F-4D97-AF65-F5344CB8AC3E}">
        <p14:creationId xmlns:p14="http://schemas.microsoft.com/office/powerpoint/2010/main" val="1897742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A388B1-6931-4983-A0D5-F79350210F45}" type="slidenum">
              <a:rPr lang="en-US" smtClean="0"/>
              <a:t>8</a:t>
            </a:fld>
            <a:endParaRPr lang="en-US"/>
          </a:p>
        </p:txBody>
      </p:sp>
    </p:spTree>
    <p:extLst>
      <p:ext uri="{BB962C8B-B14F-4D97-AF65-F5344CB8AC3E}">
        <p14:creationId xmlns:p14="http://schemas.microsoft.com/office/powerpoint/2010/main" val="4005762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A388B1-6931-4983-A0D5-F79350210F45}" type="slidenum">
              <a:rPr lang="en-US" smtClean="0"/>
              <a:t>9</a:t>
            </a:fld>
            <a:endParaRPr lang="en-US"/>
          </a:p>
        </p:txBody>
      </p:sp>
    </p:spTree>
    <p:extLst>
      <p:ext uri="{BB962C8B-B14F-4D97-AF65-F5344CB8AC3E}">
        <p14:creationId xmlns:p14="http://schemas.microsoft.com/office/powerpoint/2010/main" val="889646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2510" y="5748366"/>
            <a:ext cx="4818453" cy="807980"/>
          </a:xfrm>
          <a:prstGeom prst="rect">
            <a:avLst/>
          </a:prstGeom>
        </p:spPr>
      </p:pic>
      <p:sp>
        <p:nvSpPr>
          <p:cNvPr id="7"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pic>
        <p:nvPicPr>
          <p:cNvPr id="6" name="Picture 5" descr="A blue background with white text&#10;&#10;Description automatically generated">
            <a:extLst>
              <a:ext uri="{FF2B5EF4-FFF2-40B4-BE49-F238E27FC236}">
                <a16:creationId xmlns:a16="http://schemas.microsoft.com/office/drawing/2014/main" id="{9D0A7080-17D5-8142-3806-83AE333F8C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90454" y="5427482"/>
            <a:ext cx="1421091" cy="1421091"/>
          </a:xfrm>
          <a:prstGeom prst="rect">
            <a:avLst/>
          </a:prstGeom>
        </p:spPr>
      </p:pic>
      <p:pic>
        <p:nvPicPr>
          <p:cNvPr id="8" name="Picture 7" descr="A blue sign with white text&#10;&#10;Description automatically generated">
            <a:extLst>
              <a:ext uri="{FF2B5EF4-FFF2-40B4-BE49-F238E27FC236}">
                <a16:creationId xmlns:a16="http://schemas.microsoft.com/office/drawing/2014/main" id="{CC559A85-23EF-0A9A-D7A6-EDAAAFD854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59784" y="5879267"/>
            <a:ext cx="1805331" cy="978733"/>
          </a:xfrm>
          <a:prstGeom prst="rect">
            <a:avLst/>
          </a:prstGeom>
        </p:spPr>
      </p:pic>
    </p:spTree>
    <p:extLst>
      <p:ext uri="{BB962C8B-B14F-4D97-AF65-F5344CB8AC3E}">
        <p14:creationId xmlns:p14="http://schemas.microsoft.com/office/powerpoint/2010/main" val="3053520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5523915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2741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5472244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12849000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21629937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5156901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7279791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A72D192-844B-4ECA-A687-7A66FE0BFAFA}" type="slidenum">
              <a:rPr lang="en-US" smtClean="0"/>
              <a:t>‹#›</a:t>
            </a:fld>
            <a:endParaRPr lang="en-US"/>
          </a:p>
        </p:txBody>
      </p:sp>
      <p:cxnSp>
        <p:nvCxnSpPr>
          <p:cNvPr id="10" name="Straight Connector 9"/>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347056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72D192-844B-4ECA-A687-7A66FE0BFAFA}" type="slidenum">
              <a:rPr lang="en-US" smtClean="0"/>
              <a:t>‹#›</a:t>
            </a:fld>
            <a:endParaRPr lang="en-US"/>
          </a:p>
        </p:txBody>
      </p:sp>
      <p:cxnSp>
        <p:nvCxnSpPr>
          <p:cNvPr id="6" name="Straight Connector 5"/>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9577320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72D192-844B-4ECA-A687-7A66FE0BFAFA}" type="slidenum">
              <a:rPr lang="en-US" smtClean="0"/>
              <a:t>‹#›</a:t>
            </a:fld>
            <a:endParaRPr lang="en-US"/>
          </a:p>
        </p:txBody>
      </p:sp>
      <p:cxnSp>
        <p:nvCxnSpPr>
          <p:cNvPr id="5" name="Straight Connector 4"/>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5520790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5936732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17714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36771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97087526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28650" y="6329136"/>
            <a:ext cx="2057400" cy="365125"/>
          </a:xfrm>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6702995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2741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0237093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7060684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10490889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1415317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9236725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A72D192-844B-4ECA-A687-7A66FE0BFAFA}" type="slidenum">
              <a:rPr lang="en-US" smtClean="0"/>
              <a:t>‹#›</a:t>
            </a:fld>
            <a:endParaRPr lang="en-US"/>
          </a:p>
        </p:txBody>
      </p:sp>
      <p:cxnSp>
        <p:nvCxnSpPr>
          <p:cNvPr id="10" name="Straight Connector 9"/>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1655038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72D192-844B-4ECA-A687-7A66FE0BFAFA}" type="slidenum">
              <a:rPr lang="en-US" smtClean="0"/>
              <a:t>‹#›</a:t>
            </a:fld>
            <a:endParaRPr lang="en-US"/>
          </a:p>
        </p:txBody>
      </p:sp>
      <p:cxnSp>
        <p:nvCxnSpPr>
          <p:cNvPr id="6" name="Straight Connector 5"/>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7290707" y="5690507"/>
            <a:ext cx="1330779"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250356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72D192-844B-4ECA-A687-7A66FE0BFAFA}" type="slidenum">
              <a:rPr lang="en-US" smtClean="0"/>
              <a:t>‹#›</a:t>
            </a:fld>
            <a:endParaRPr lang="en-US"/>
          </a:p>
        </p:txBody>
      </p:sp>
      <p:cxnSp>
        <p:nvCxnSpPr>
          <p:cNvPr id="5" name="Straight Connector 4"/>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7290707" y="5690507"/>
            <a:ext cx="1330779"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9214364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4027363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33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9283600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9217010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28650" y="6329136"/>
            <a:ext cx="2057400" cy="365125"/>
          </a:xfrm>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rgbClr val="8AAF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2678269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2741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rgbClr val="8AAF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2099145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4029610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13595541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43817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5370162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A72D192-844B-4ECA-A687-7A66FE0BFAFA}" type="slidenum">
              <a:rPr lang="en-US" smtClean="0"/>
              <a:t>‹#›</a:t>
            </a:fld>
            <a:endParaRPr lang="en-US"/>
          </a:p>
        </p:txBody>
      </p:sp>
      <p:cxnSp>
        <p:nvCxnSpPr>
          <p:cNvPr id="10" name="Straight Connector 9"/>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7152565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72D192-844B-4ECA-A687-7A66FE0BFAFA}" type="slidenum">
              <a:rPr lang="en-US" smtClean="0"/>
              <a:t>‹#›</a:t>
            </a:fld>
            <a:endParaRPr lang="en-US"/>
          </a:p>
        </p:txBody>
      </p:sp>
      <p:cxnSp>
        <p:nvCxnSpPr>
          <p:cNvPr id="6" name="Straight Connector 5"/>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40103764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72D192-844B-4ECA-A687-7A66FE0BFAFA}" type="slidenum">
              <a:rPr lang="en-US" smtClean="0"/>
              <a:t>‹#›</a:t>
            </a:fld>
            <a:endParaRPr lang="en-US"/>
          </a:p>
        </p:txBody>
      </p:sp>
      <p:cxnSp>
        <p:nvCxnSpPr>
          <p:cNvPr id="5" name="Straight Connector 4"/>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915274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6600"/>
            </a:lvl1pPr>
          </a:lstStyle>
          <a:p>
            <a:r>
              <a:rPr lang="en-US" dirty="0"/>
              <a:t>Questions</a:t>
            </a:r>
          </a:p>
        </p:txBody>
      </p:sp>
      <p:cxnSp>
        <p:nvCxnSpPr>
          <p:cNvPr id="6" name="Straight Connector 5"/>
          <p:cNvCxnSpPr/>
          <p:nvPr userDrawn="1"/>
        </p:nvCxnSpPr>
        <p:spPr>
          <a:xfrm>
            <a:off x="1" y="5143500"/>
            <a:ext cx="9143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(“MaineHousing”)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MaineHousing does not discriminate on the basis of race, color, religion, sex, sexual orientation, gender identity or expression, national origin, ancestry, age, physical or mental disability or genetic information. MaineHousing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MaineHousing will also provide this document in alternative formats upon sufficient notice. MaineHousing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8"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9"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20"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08880993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6559994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842364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28650" y="6329136"/>
            <a:ext cx="2057400" cy="365125"/>
          </a:xfrm>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868436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2741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5288057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13015891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13061965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1" name="Straight Connector 10"/>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749528"/>
            <a:ext cx="7886700" cy="973817"/>
          </a:xfrm>
        </p:spPr>
        <p:txBody>
          <a:bodyPr/>
          <a:lstStyle/>
          <a:p>
            <a:r>
              <a:rPr lang="en-US" dirty="0"/>
              <a:t>Click to edit Master title style</a:t>
            </a:r>
          </a:p>
        </p:txBody>
      </p:sp>
      <p:sp>
        <p:nvSpPr>
          <p:cNvPr id="3" name="Content Placeholder 2"/>
          <p:cNvSpPr>
            <a:spLocks noGrp="1"/>
          </p:cNvSpPr>
          <p:nvPr>
            <p:ph idx="1"/>
          </p:nvPr>
        </p:nvSpPr>
        <p:spPr>
          <a:xfrm>
            <a:off x="628650" y="1858281"/>
            <a:ext cx="7886700" cy="31790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sp>
        <p:nvSpPr>
          <p:cNvPr id="8" name="Rectangle 7"/>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6726301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dirty="0"/>
          </a:p>
        </p:txBody>
      </p:sp>
      <p:cxnSp>
        <p:nvCxnSpPr>
          <p:cNvPr id="10" name="Straight Connector 9"/>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4754931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7D2D656-E6CC-4D61-813A-AAF37DD8F272}" type="slidenum">
              <a:rPr lang="en-US" smtClean="0"/>
              <a:t>‹#›</a:t>
            </a:fld>
            <a:endParaRPr lang="en-US"/>
          </a:p>
        </p:txBody>
      </p:sp>
      <p:cxnSp>
        <p:nvCxnSpPr>
          <p:cNvPr id="12" name="Straight Connector 11"/>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331536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37D2D656-E6CC-4D61-813A-AAF37DD8F272}" type="slidenum">
              <a:rPr lang="en-US" smtClean="0"/>
              <a:t>‹#›</a:t>
            </a:fld>
            <a:endParaRPr lang="en-US"/>
          </a:p>
        </p:txBody>
      </p:sp>
      <p:cxnSp>
        <p:nvCxnSpPr>
          <p:cNvPr id="8" name="Straight Connector 7"/>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46760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6164037"/>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637" y="5695623"/>
            <a:ext cx="4798723" cy="804672"/>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0"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2"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3"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1798534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2D656-E6CC-4D61-813A-AAF37DD8F272}" type="slidenum">
              <a:rPr lang="en-US" smtClean="0"/>
              <a:t>‹#›</a:t>
            </a:fld>
            <a:endParaRPr lang="en-US"/>
          </a:p>
        </p:txBody>
      </p:sp>
      <p:cxnSp>
        <p:nvCxnSpPr>
          <p:cNvPr id="7" name="Straight Connector 6"/>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7732242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76848632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4083910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07727162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14259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5130017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15632300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21132109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1" name="Straight Connector 10"/>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749528"/>
            <a:ext cx="7886700" cy="973817"/>
          </a:xfrm>
        </p:spPr>
        <p:txBody>
          <a:bodyPr/>
          <a:lstStyle/>
          <a:p>
            <a:r>
              <a:rPr lang="en-US" dirty="0"/>
              <a:t>Click to edit Master title style</a:t>
            </a:r>
          </a:p>
        </p:txBody>
      </p:sp>
      <p:sp>
        <p:nvSpPr>
          <p:cNvPr id="3" name="Content Placeholder 2"/>
          <p:cNvSpPr>
            <a:spLocks noGrp="1"/>
          </p:cNvSpPr>
          <p:nvPr>
            <p:ph idx="1"/>
          </p:nvPr>
        </p:nvSpPr>
        <p:spPr>
          <a:xfrm>
            <a:off x="628650" y="1858281"/>
            <a:ext cx="7886700" cy="31790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sp>
        <p:nvSpPr>
          <p:cNvPr id="8" name="Rectangle 7"/>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423050274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dirty="0"/>
          </a:p>
        </p:txBody>
      </p:sp>
      <p:cxnSp>
        <p:nvCxnSpPr>
          <p:cNvPr id="10" name="Straight Connector 9"/>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8686409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7D2D656-E6CC-4D61-813A-AAF37DD8F272}" type="slidenum">
              <a:rPr lang="en-US" smtClean="0"/>
              <a:t>‹#›</a:t>
            </a:fld>
            <a:endParaRPr lang="en-US"/>
          </a:p>
        </p:txBody>
      </p:sp>
      <p:cxnSp>
        <p:nvCxnSpPr>
          <p:cNvPr id="12" name="Straight Connector 11"/>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863801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46DDA68-4277-4F53-8049-5D2EF4360011}"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00896470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37D2D656-E6CC-4D61-813A-AAF37DD8F272}" type="slidenum">
              <a:rPr lang="en-US" smtClean="0"/>
              <a:t>‹#›</a:t>
            </a:fld>
            <a:endParaRPr lang="en-US"/>
          </a:p>
        </p:txBody>
      </p:sp>
      <p:cxnSp>
        <p:nvCxnSpPr>
          <p:cNvPr id="8" name="Straight Connector 7"/>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60431793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2D656-E6CC-4D61-813A-AAF37DD8F272}" type="slidenum">
              <a:rPr lang="en-US" smtClean="0"/>
              <a:t>‹#›</a:t>
            </a:fld>
            <a:endParaRPr lang="en-US"/>
          </a:p>
        </p:txBody>
      </p:sp>
      <p:cxnSp>
        <p:nvCxnSpPr>
          <p:cNvPr id="7" name="Straight Connector 6"/>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03337994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1912268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54779531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7276723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14259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92873752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38688291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343227474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1" name="Straight Connector 10"/>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749528"/>
            <a:ext cx="7886700" cy="973817"/>
          </a:xfrm>
        </p:spPr>
        <p:txBody>
          <a:bodyPr/>
          <a:lstStyle/>
          <a:p>
            <a:r>
              <a:rPr lang="en-US" dirty="0"/>
              <a:t>Click to edit Master title style</a:t>
            </a:r>
          </a:p>
        </p:txBody>
      </p:sp>
      <p:sp>
        <p:nvSpPr>
          <p:cNvPr id="3" name="Content Placeholder 2"/>
          <p:cNvSpPr>
            <a:spLocks noGrp="1"/>
          </p:cNvSpPr>
          <p:nvPr>
            <p:ph idx="1"/>
          </p:nvPr>
        </p:nvSpPr>
        <p:spPr>
          <a:xfrm>
            <a:off x="628650" y="1858281"/>
            <a:ext cx="7886700" cy="31790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sp>
        <p:nvSpPr>
          <p:cNvPr id="8" name="Rectangle 7"/>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802999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dirty="0"/>
          </a:p>
        </p:txBody>
      </p:sp>
      <p:cxnSp>
        <p:nvCxnSpPr>
          <p:cNvPr id="10" name="Straight Connector 9"/>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657866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46DDA68-4277-4F53-8049-5D2EF4360011}" type="slidenum">
              <a:rPr lang="en-US" smtClean="0"/>
              <a:t>‹#›</a:t>
            </a:fld>
            <a:endParaRPr lang="en-US"/>
          </a:p>
        </p:txBody>
      </p:sp>
      <p:cxnSp>
        <p:nvCxnSpPr>
          <p:cNvPr id="8" name="Straight Connector 7"/>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332500545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7D2D656-E6CC-4D61-813A-AAF37DD8F272}" type="slidenum">
              <a:rPr lang="en-US" smtClean="0"/>
              <a:t>‹#›</a:t>
            </a:fld>
            <a:endParaRPr lang="en-US"/>
          </a:p>
        </p:txBody>
      </p:sp>
      <p:cxnSp>
        <p:nvCxnSpPr>
          <p:cNvPr id="12" name="Straight Connector 11"/>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46403226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37D2D656-E6CC-4D61-813A-AAF37DD8F272}" type="slidenum">
              <a:rPr lang="en-US" smtClean="0"/>
              <a:t>‹#›</a:t>
            </a:fld>
            <a:endParaRPr lang="en-US"/>
          </a:p>
        </p:txBody>
      </p:sp>
      <p:cxnSp>
        <p:nvCxnSpPr>
          <p:cNvPr id="8" name="Straight Connector 7"/>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88874791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2D656-E6CC-4D61-813A-AAF37DD8F272}" type="slidenum">
              <a:rPr lang="en-US" smtClean="0"/>
              <a:t>‹#›</a:t>
            </a:fld>
            <a:endParaRPr lang="en-US"/>
          </a:p>
        </p:txBody>
      </p:sp>
      <p:cxnSp>
        <p:nvCxnSpPr>
          <p:cNvPr id="7" name="Straight Connector 6"/>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71597687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78821371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04668313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60882859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14259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8156771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7966093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113748468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1" name="Straight Connector 10"/>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749528"/>
            <a:ext cx="7886700" cy="973817"/>
          </a:xfrm>
        </p:spPr>
        <p:txBody>
          <a:bodyPr/>
          <a:lstStyle/>
          <a:p>
            <a:r>
              <a:rPr lang="en-US" dirty="0"/>
              <a:t>Click to edit Master title style</a:t>
            </a:r>
          </a:p>
        </p:txBody>
      </p:sp>
      <p:sp>
        <p:nvSpPr>
          <p:cNvPr id="3" name="Content Placeholder 2"/>
          <p:cNvSpPr>
            <a:spLocks noGrp="1"/>
          </p:cNvSpPr>
          <p:nvPr>
            <p:ph idx="1"/>
          </p:nvPr>
        </p:nvSpPr>
        <p:spPr>
          <a:xfrm>
            <a:off x="628650" y="1858281"/>
            <a:ext cx="7886700" cy="31790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sp>
        <p:nvSpPr>
          <p:cNvPr id="8" name="Rectangle 7"/>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215376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46DDA68-4277-4F53-8049-5D2EF4360011}" type="slidenum">
              <a:rPr lang="en-US" smtClean="0"/>
              <a:t>‹#›</a:t>
            </a:fld>
            <a:endParaRPr lang="en-US"/>
          </a:p>
        </p:txBody>
      </p:sp>
      <p:cxnSp>
        <p:nvCxnSpPr>
          <p:cNvPr id="10" name="Straight Connector 9"/>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61123465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dirty="0"/>
          </a:p>
        </p:txBody>
      </p:sp>
      <p:cxnSp>
        <p:nvCxnSpPr>
          <p:cNvPr id="10" name="Straight Connector 9"/>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91556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7D2D656-E6CC-4D61-813A-AAF37DD8F272}" type="slidenum">
              <a:rPr lang="en-US" smtClean="0"/>
              <a:t>‹#›</a:t>
            </a:fld>
            <a:endParaRPr lang="en-US"/>
          </a:p>
        </p:txBody>
      </p:sp>
      <p:cxnSp>
        <p:nvCxnSpPr>
          <p:cNvPr id="12" name="Straight Connector 11"/>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348450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37D2D656-E6CC-4D61-813A-AAF37DD8F272}" type="slidenum">
              <a:rPr lang="en-US" smtClean="0"/>
              <a:t>‹#›</a:t>
            </a:fld>
            <a:endParaRPr lang="en-US"/>
          </a:p>
        </p:txBody>
      </p:sp>
      <p:cxnSp>
        <p:nvCxnSpPr>
          <p:cNvPr id="8" name="Straight Connector 7"/>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9894856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2D656-E6CC-4D61-813A-AAF37DD8F272}" type="slidenum">
              <a:rPr lang="en-US" smtClean="0"/>
              <a:t>‹#›</a:t>
            </a:fld>
            <a:endParaRPr lang="en-US"/>
          </a:p>
        </p:txBody>
      </p:sp>
      <p:cxnSp>
        <p:nvCxnSpPr>
          <p:cNvPr id="7" name="Straight Connector 6"/>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2689796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3893486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58184079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45952152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14259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36055975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404244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46DDA68-4277-4F53-8049-5D2EF4360011}" type="slidenum">
              <a:rPr lang="en-US" smtClean="0"/>
              <a:t>‹#›</a:t>
            </a:fld>
            <a:endParaRPr lang="en-US"/>
          </a:p>
        </p:txBody>
      </p:sp>
      <p:cxnSp>
        <p:nvCxnSpPr>
          <p:cNvPr id="6" name="Straight Connector 5"/>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642559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46DDA68-4277-4F53-8049-5D2EF4360011}" type="slidenum">
              <a:rPr lang="en-US" smtClean="0"/>
              <a:t>‹#›</a:t>
            </a:fld>
            <a:endParaRPr lang="en-US"/>
          </a:p>
        </p:txBody>
      </p:sp>
      <p:cxnSp>
        <p:nvCxnSpPr>
          <p:cNvPr id="5" name="Straight Connector 4"/>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75967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4" name="Picture 3" descr="A logo of two houses&#10;&#10;Description automatically generated">
            <a:extLst>
              <a:ext uri="{FF2B5EF4-FFF2-40B4-BE49-F238E27FC236}">
                <a16:creationId xmlns:a16="http://schemas.microsoft.com/office/drawing/2014/main" id="{FB638FCE-BC12-A2E8-6593-8433C60D2A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9052" y="5712648"/>
            <a:ext cx="1014756" cy="890649"/>
          </a:xfrm>
          <a:prstGeom prst="rect">
            <a:avLst/>
          </a:prstGeom>
        </p:spPr>
      </p:pic>
    </p:spTree>
    <p:extLst>
      <p:ext uri="{BB962C8B-B14F-4D97-AF65-F5344CB8AC3E}">
        <p14:creationId xmlns:p14="http://schemas.microsoft.com/office/powerpoint/2010/main" val="4003663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46DDA68-4277-4F53-8049-5D2EF4360011}" type="slidenum">
              <a:rPr lang="en-US" smtClean="0"/>
              <a:t>‹#›</a:t>
            </a:fld>
            <a:endParaRPr lang="en-US"/>
          </a:p>
        </p:txBody>
      </p:sp>
      <p:cxnSp>
        <p:nvCxnSpPr>
          <p:cNvPr id="8" name="Straight Connector 7"/>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439036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46DDA68-4277-4F53-8049-5D2EF4360011}" type="slidenum">
              <a:rPr lang="en-US" smtClean="0"/>
              <a:t>‹#›</a:t>
            </a:fld>
            <a:endParaRPr lang="en-US"/>
          </a:p>
        </p:txBody>
      </p:sp>
      <p:cxnSp>
        <p:nvCxnSpPr>
          <p:cNvPr id="8" name="Straight Connector 7"/>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207126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390808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46DDA68-4277-4F53-8049-5D2EF4360011}" type="slidenum">
              <a:rPr lang="en-US" smtClean="0"/>
              <a:t>‹#›</a:t>
            </a:fld>
            <a:endParaRPr lang="en-US"/>
          </a:p>
        </p:txBody>
      </p:sp>
      <p:cxnSp>
        <p:nvCxnSpPr>
          <p:cNvPr id="7" name="Straight Connector 6"/>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31278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4778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46DDA68-4277-4F53-8049-5D2EF4360011}" type="slidenum">
              <a:rPr lang="en-US" smtClean="0"/>
              <a:t>‹#›</a:t>
            </a:fld>
            <a:endParaRPr lang="en-US"/>
          </a:p>
        </p:txBody>
      </p:sp>
      <p:cxnSp>
        <p:nvCxnSpPr>
          <p:cNvPr id="7" name="Straight Connector 6"/>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4172726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526403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9" name="Straight Connector 8"/>
          <p:cNvCxnSpPr/>
          <p:nvPr userDrawn="1"/>
        </p:nvCxnSpPr>
        <p:spPr>
          <a:xfrm>
            <a:off x="0" y="585379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D2FDD685-0178-4CDC-BE0F-FDF6C0ACD5A7}"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636" y="5416985"/>
            <a:ext cx="4798723" cy="804672"/>
          </a:xfrm>
          <a:prstGeom prst="rect">
            <a:avLst/>
          </a:prstGeom>
        </p:spPr>
      </p:pic>
      <p:sp>
        <p:nvSpPr>
          <p:cNvPr id="10"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1"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8"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9"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7315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2FDD685-0178-4CDC-BE0F-FDF6C0ACD5A7}" type="slidenum">
              <a:rPr lang="en-US" smtClean="0"/>
              <a:t>‹#›</a:t>
            </a:fld>
            <a:endParaRPr lang="en-US"/>
          </a:p>
        </p:txBody>
      </p:sp>
      <p:cxnSp>
        <p:nvCxnSpPr>
          <p:cNvPr id="7" name="Straight Connector 6"/>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758086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2FDD685-0178-4CDC-BE0F-FDF6C0ACD5A7}" type="slidenum">
              <a:rPr lang="en-US" smtClean="0"/>
              <a:t>‹#›</a:t>
            </a:fld>
            <a:endParaRPr lang="en-US"/>
          </a:p>
        </p:txBody>
      </p:sp>
      <p:cxnSp>
        <p:nvCxnSpPr>
          <p:cNvPr id="8" name="Straight Connector 7"/>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931325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D2FDD685-0178-4CDC-BE0F-FDF6C0ACD5A7}" type="slidenum">
              <a:rPr lang="en-US" smtClean="0"/>
              <a:t>‹#›</a:t>
            </a:fld>
            <a:endParaRPr lang="en-US"/>
          </a:p>
        </p:txBody>
      </p:sp>
      <p:cxnSp>
        <p:nvCxnSpPr>
          <p:cNvPr id="10" name="Straight Connector 9"/>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960431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2FDD685-0178-4CDC-BE0F-FDF6C0ACD5A7}" type="slidenum">
              <a:rPr lang="en-US" smtClean="0"/>
              <a:t>‹#›</a:t>
            </a:fld>
            <a:endParaRPr lang="en-US"/>
          </a:p>
        </p:txBody>
      </p:sp>
      <p:cxnSp>
        <p:nvCxnSpPr>
          <p:cNvPr id="6" name="Straight Connector 5"/>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748402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A logo of two houses&#10;&#10;Description automatically generated">
            <a:extLst>
              <a:ext uri="{FF2B5EF4-FFF2-40B4-BE49-F238E27FC236}">
                <a16:creationId xmlns:a16="http://schemas.microsoft.com/office/drawing/2014/main" id="{0B33F2D2-B41E-6FB6-E4EF-51B0A2CD4B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9052" y="5712648"/>
            <a:ext cx="1014756" cy="890649"/>
          </a:xfrm>
          <a:prstGeom prst="rect">
            <a:avLst/>
          </a:prstGeom>
        </p:spPr>
      </p:pic>
    </p:spTree>
    <p:extLst>
      <p:ext uri="{BB962C8B-B14F-4D97-AF65-F5344CB8AC3E}">
        <p14:creationId xmlns:p14="http://schemas.microsoft.com/office/powerpoint/2010/main" val="1047760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FDD685-0178-4CDC-BE0F-FDF6C0ACD5A7}" type="slidenum">
              <a:rPr lang="en-US" smtClean="0"/>
              <a:t>‹#›</a:t>
            </a:fld>
            <a:endParaRPr lang="en-US"/>
          </a:p>
        </p:txBody>
      </p:sp>
      <p:cxnSp>
        <p:nvCxnSpPr>
          <p:cNvPr id="5" name="Straight Connector 4"/>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841680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2FDD685-0178-4CDC-BE0F-FDF6C0ACD5A7}" type="slidenum">
              <a:rPr lang="en-US" smtClean="0"/>
              <a:t>‹#›</a:t>
            </a:fld>
            <a:endParaRPr lang="en-US"/>
          </a:p>
        </p:txBody>
      </p:sp>
      <p:cxnSp>
        <p:nvCxnSpPr>
          <p:cNvPr id="8" name="Straight Connector 7"/>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914111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2FDD685-0178-4CDC-BE0F-FDF6C0ACD5A7}" type="slidenum">
              <a:rPr lang="en-US" smtClean="0"/>
              <a:t>‹#›</a:t>
            </a:fld>
            <a:endParaRPr lang="en-US"/>
          </a:p>
        </p:txBody>
      </p:sp>
      <p:cxnSp>
        <p:nvCxnSpPr>
          <p:cNvPr id="8" name="Straight Connector 7"/>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306897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39080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2FDD685-0178-4CDC-BE0F-FDF6C0ACD5A7}" type="slidenum">
              <a:rPr lang="en-US" smtClean="0"/>
              <a:t>‹#›</a:t>
            </a:fld>
            <a:endParaRPr lang="en-US"/>
          </a:p>
        </p:txBody>
      </p:sp>
      <p:cxnSp>
        <p:nvCxnSpPr>
          <p:cNvPr id="7" name="Straight Connector 6"/>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552668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064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2FDD685-0178-4CDC-BE0F-FDF6C0ACD5A7}" type="slidenum">
              <a:rPr lang="en-US" smtClean="0"/>
              <a:t>‹#›</a:t>
            </a:fld>
            <a:endParaRPr lang="en-US"/>
          </a:p>
        </p:txBody>
      </p:sp>
      <p:cxnSp>
        <p:nvCxnSpPr>
          <p:cNvPr id="7" name="Straight Connector 6"/>
          <p:cNvCxnSpPr/>
          <p:nvPr userDrawn="1"/>
        </p:nvCxnSpPr>
        <p:spPr>
          <a:xfrm>
            <a:off x="0" y="617696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42150767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701406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2772" y="5748366"/>
            <a:ext cx="4818453" cy="807980"/>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5"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7"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8"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3730668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637709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986467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66041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descr="A logo of two houses&#10;&#10;Description automatically generated">
            <a:extLst>
              <a:ext uri="{FF2B5EF4-FFF2-40B4-BE49-F238E27FC236}">
                <a16:creationId xmlns:a16="http://schemas.microsoft.com/office/drawing/2014/main" id="{ADF6D6C1-FE00-BBF8-0EF6-F77D90EEF3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9052" y="5712648"/>
            <a:ext cx="1014756" cy="890649"/>
          </a:xfrm>
          <a:prstGeom prst="rect">
            <a:avLst/>
          </a:prstGeom>
        </p:spPr>
      </p:pic>
    </p:spTree>
    <p:extLst>
      <p:ext uri="{BB962C8B-B14F-4D97-AF65-F5344CB8AC3E}">
        <p14:creationId xmlns:p14="http://schemas.microsoft.com/office/powerpoint/2010/main" val="1338885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855109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353796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127725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3894558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36771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35713001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33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487144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1247809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2772" y="5748366"/>
            <a:ext cx="4818453" cy="807980"/>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5"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7"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8"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2035100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4559141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32105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Picture 2" descr="A logo of two houses&#10;&#10;Description automatically generated">
            <a:extLst>
              <a:ext uri="{FF2B5EF4-FFF2-40B4-BE49-F238E27FC236}">
                <a16:creationId xmlns:a16="http://schemas.microsoft.com/office/drawing/2014/main" id="{ECEC4FDF-71DF-9A02-2624-AC7884720C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9051" y="5712646"/>
            <a:ext cx="1014759" cy="890652"/>
          </a:xfrm>
          <a:prstGeom prst="rect">
            <a:avLst/>
          </a:prstGeom>
        </p:spPr>
      </p:pic>
    </p:spTree>
    <p:extLst>
      <p:ext uri="{BB962C8B-B14F-4D97-AF65-F5344CB8AC3E}">
        <p14:creationId xmlns:p14="http://schemas.microsoft.com/office/powerpoint/2010/main" val="13472442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159943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367851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462471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949939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8570435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36771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0728905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33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6122670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33202933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2772" y="5748366"/>
            <a:ext cx="4818453" cy="807980"/>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5"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7"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8"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40874495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253281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Picture 2" descr="A logo of two houses&#10;&#10;Description automatically generated">
            <a:extLst>
              <a:ext uri="{FF2B5EF4-FFF2-40B4-BE49-F238E27FC236}">
                <a16:creationId xmlns:a16="http://schemas.microsoft.com/office/drawing/2014/main" id="{3EB2FD4A-F9D1-B1DB-E8BD-29CBB5CB7B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9052" y="5712648"/>
            <a:ext cx="1014756" cy="890649"/>
          </a:xfrm>
          <a:prstGeom prst="rect">
            <a:avLst/>
          </a:prstGeom>
        </p:spPr>
      </p:pic>
    </p:spTree>
    <p:extLst>
      <p:ext uri="{BB962C8B-B14F-4D97-AF65-F5344CB8AC3E}">
        <p14:creationId xmlns:p14="http://schemas.microsoft.com/office/powerpoint/2010/main" val="24903137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1943973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6162140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6175486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4801040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6194758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7117206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36771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9905424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33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5372169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6444664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2772" y="5748366"/>
            <a:ext cx="4818453" cy="807980"/>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5"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7"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8"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282456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A blue background with white text&#10;&#10;Description automatically generated">
            <a:extLst>
              <a:ext uri="{FF2B5EF4-FFF2-40B4-BE49-F238E27FC236}">
                <a16:creationId xmlns:a16="http://schemas.microsoft.com/office/drawing/2014/main" id="{10A2C8FD-6539-B4DF-D8D2-7E1D493A4E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72078" y="5395577"/>
            <a:ext cx="1166567" cy="1166567"/>
          </a:xfrm>
          <a:prstGeom prst="rect">
            <a:avLst/>
          </a:prstGeom>
        </p:spPr>
      </p:pic>
      <p:sp>
        <p:nvSpPr>
          <p:cNvPr id="3" name="Slide Number Placeholder 2">
            <a:extLst>
              <a:ext uri="{FF2B5EF4-FFF2-40B4-BE49-F238E27FC236}">
                <a16:creationId xmlns:a16="http://schemas.microsoft.com/office/drawing/2014/main" id="{C82F30CA-8FE6-6702-1F3E-9BBC5EE67A32}"/>
              </a:ext>
            </a:extLst>
          </p:cNvPr>
          <p:cNvSpPr>
            <a:spLocks noGrp="1"/>
          </p:cNvSpPr>
          <p:nvPr>
            <p:ph type="sldNum" sz="quarter" idx="10"/>
          </p:nvPr>
        </p:nvSpPr>
        <p:spPr/>
        <p:txBody>
          <a:bodyPr/>
          <a:lstStyle/>
          <a:p>
            <a:fld id="{993C7B44-8E76-4112-AF81-173C15839EC8}" type="slidenum">
              <a:rPr lang="en-US" smtClean="0"/>
              <a:pPr/>
              <a:t>‹#›</a:t>
            </a:fld>
            <a:endParaRPr lang="en-US" dirty="0"/>
          </a:p>
        </p:txBody>
      </p:sp>
      <p:pic>
        <p:nvPicPr>
          <p:cNvPr id="4" name="Picture 3" descr="A blue sign with white text&#10;&#10;Description automatically generated">
            <a:extLst>
              <a:ext uri="{FF2B5EF4-FFF2-40B4-BE49-F238E27FC236}">
                <a16:creationId xmlns:a16="http://schemas.microsoft.com/office/drawing/2014/main" id="{5FAEE753-C2B8-B9AA-6FD3-D915AB6FED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15959" y="5764812"/>
            <a:ext cx="1481987" cy="803437"/>
          </a:xfrm>
          <a:prstGeom prst="rect">
            <a:avLst/>
          </a:prstGeom>
        </p:spPr>
      </p:pic>
      <p:cxnSp>
        <p:nvCxnSpPr>
          <p:cNvPr id="5" name="Straight Connector 4">
            <a:extLst>
              <a:ext uri="{FF2B5EF4-FFF2-40B4-BE49-F238E27FC236}">
                <a16:creationId xmlns:a16="http://schemas.microsoft.com/office/drawing/2014/main" id="{14D4A7F5-E002-38DC-97B5-38DC47A36366}"/>
              </a:ext>
            </a:extLst>
          </p:cNvPr>
          <p:cNvCxnSpPr/>
          <p:nvPr userDrawn="1"/>
        </p:nvCxnSpPr>
        <p:spPr>
          <a:xfrm>
            <a:off x="-1" y="6593208"/>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3968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515993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6277352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5926909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2681680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9461132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8057120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3801896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36771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7680429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33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5158444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27910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BC4F99-4DEF-67CD-E1DB-FAE5329E2243}"/>
              </a:ext>
            </a:extLst>
          </p:cNvPr>
          <p:cNvSpPr>
            <a:spLocks noGrp="1"/>
          </p:cNvSpPr>
          <p:nvPr>
            <p:ph type="sldNum" sz="quarter" idx="10"/>
          </p:nvPr>
        </p:nvSpPr>
        <p:spPr/>
        <p:txBody>
          <a:bodyPr/>
          <a:lstStyle/>
          <a:p>
            <a:fld id="{993C7B44-8E76-4112-AF81-173C15839EC8}" type="slidenum">
              <a:rPr lang="en-US" smtClean="0"/>
              <a:pPr/>
              <a:t>‹#›</a:t>
            </a:fld>
            <a:endParaRPr lang="en-US" dirty="0"/>
          </a:p>
        </p:txBody>
      </p:sp>
      <p:cxnSp>
        <p:nvCxnSpPr>
          <p:cNvPr id="4" name="Straight Connector 3">
            <a:extLst>
              <a:ext uri="{FF2B5EF4-FFF2-40B4-BE49-F238E27FC236}">
                <a16:creationId xmlns:a16="http://schemas.microsoft.com/office/drawing/2014/main" id="{08EA09AE-BFD4-1623-AEE4-69C198BDE87C}"/>
              </a:ext>
            </a:extLst>
          </p:cNvPr>
          <p:cNvCxnSpPr/>
          <p:nvPr userDrawn="1"/>
        </p:nvCxnSpPr>
        <p:spPr>
          <a:xfrm>
            <a:off x="-1" y="659321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descr="A logo of two houses&#10;&#10;Description automatically generated">
            <a:extLst>
              <a:ext uri="{FF2B5EF4-FFF2-40B4-BE49-F238E27FC236}">
                <a16:creationId xmlns:a16="http://schemas.microsoft.com/office/drawing/2014/main" id="{A40C74A3-5CF0-FD2C-55DF-D32A754DB1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8964" y="5967167"/>
            <a:ext cx="896625" cy="786966"/>
          </a:xfrm>
          <a:prstGeom prst="rect">
            <a:avLst/>
          </a:prstGeom>
        </p:spPr>
      </p:pic>
      <p:pic>
        <p:nvPicPr>
          <p:cNvPr id="8" name="Picture 7" descr="A blue background with white text&#10;&#10;Description automatically generated">
            <a:extLst>
              <a:ext uri="{FF2B5EF4-FFF2-40B4-BE49-F238E27FC236}">
                <a16:creationId xmlns:a16="http://schemas.microsoft.com/office/drawing/2014/main" id="{181AA13C-75CB-9FA7-CAAE-167F7C184D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055" y="5527551"/>
            <a:ext cx="1034592" cy="1034592"/>
          </a:xfrm>
          <a:prstGeom prst="rect">
            <a:avLst/>
          </a:prstGeom>
        </p:spPr>
      </p:pic>
      <p:pic>
        <p:nvPicPr>
          <p:cNvPr id="9" name="Picture 8" descr="A blue sign with white text&#10;&#10;Description automatically generated">
            <a:extLst>
              <a:ext uri="{FF2B5EF4-FFF2-40B4-BE49-F238E27FC236}">
                <a16:creationId xmlns:a16="http://schemas.microsoft.com/office/drawing/2014/main" id="{8F8D7293-6818-7E15-716E-DD68255026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78253" y="5651521"/>
            <a:ext cx="1697085" cy="920049"/>
          </a:xfrm>
          <a:prstGeom prst="rect">
            <a:avLst/>
          </a:prstGeom>
        </p:spPr>
      </p:pic>
    </p:spTree>
    <p:extLst>
      <p:ext uri="{BB962C8B-B14F-4D97-AF65-F5344CB8AC3E}">
        <p14:creationId xmlns:p14="http://schemas.microsoft.com/office/powerpoint/2010/main" val="3253746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2772" y="5748366"/>
            <a:ext cx="4818453" cy="807980"/>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5"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7"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8"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28740447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7054280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6340687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8192511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1387642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8220099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1414985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40302934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36771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2991702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33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78752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6630997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a:solidFill>
                  <a:schemeClr val="tx1"/>
                </a:solidFill>
                <a:effectLst/>
                <a:latin typeface="Arial" panose="020B0604020202020204" pitchFamily="34" charset="0"/>
                <a:ea typeface="+mn-ea"/>
                <a:cs typeface="Arial" panose="020B0604020202020204" pitchFamily="34" charset="0"/>
              </a:rPr>
              <a:t>MaineHousing</a:t>
            </a:r>
            <a:r>
              <a:rPr lang="en-US" sz="1000" i="1" kern="1200" dirty="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a:t>Questions</a:t>
            </a:r>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Tree>
    <p:extLst>
      <p:ext uri="{BB962C8B-B14F-4D97-AF65-F5344CB8AC3E}">
        <p14:creationId xmlns:p14="http://schemas.microsoft.com/office/powerpoint/2010/main" val="14896368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22461671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1202654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9060409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A72D192-844B-4ECA-A687-7A66FE0BFAFA}" type="slidenum">
              <a:rPr lang="en-US" smtClean="0"/>
              <a:t>‹#›</a:t>
            </a:fld>
            <a:endParaRPr lang="en-US"/>
          </a:p>
        </p:txBody>
      </p:sp>
      <p:cxnSp>
        <p:nvCxnSpPr>
          <p:cNvPr id="10" name="Straight Connector 9"/>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563227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A72D192-844B-4ECA-A687-7A66FE0BFAFA}" type="slidenum">
              <a:rPr lang="en-US" smtClean="0"/>
              <a:t>‹#›</a:t>
            </a:fld>
            <a:endParaRPr lang="en-US"/>
          </a:p>
        </p:txBody>
      </p:sp>
      <p:cxnSp>
        <p:nvCxnSpPr>
          <p:cNvPr id="6" name="Straight Connector 5"/>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500077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72D192-844B-4ECA-A687-7A66FE0BFAFA}" type="slidenum">
              <a:rPr lang="en-US" smtClean="0"/>
              <a:t>‹#›</a:t>
            </a:fld>
            <a:endParaRPr lang="en-US"/>
          </a:p>
        </p:txBody>
      </p:sp>
      <p:cxnSp>
        <p:nvCxnSpPr>
          <p:cNvPr id="5" name="Straight Connector 4"/>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9236954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9316225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8660451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28650" y="6329136"/>
            <a:ext cx="2057400" cy="365125"/>
          </a:xfrm>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92300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28650" y="638900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3162415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857" r:id="rId7"/>
    <p:sldLayoutId id="2147483858" r:id="rId8"/>
    <p:sldLayoutId id="2147483668" r:id="rId9"/>
    <p:sldLayoutId id="2147483669" r:id="rId10"/>
    <p:sldLayoutId id="2147483670" r:id="rId11"/>
    <p:sldLayoutId id="2147483671" r:id="rId12"/>
    <p:sldLayoutId id="2147483700" r:id="rId13"/>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316436"/>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A72D192-844B-4ECA-A687-7A66FE0BFAFA}" type="slidenum">
              <a:rPr lang="en-US" smtClean="0"/>
              <a:pPr/>
              <a:t>‹#›</a:t>
            </a:fld>
            <a:endParaRPr lang="en-US" dirty="0"/>
          </a:p>
        </p:txBody>
      </p:sp>
    </p:spTree>
    <p:extLst>
      <p:ext uri="{BB962C8B-B14F-4D97-AF65-F5344CB8AC3E}">
        <p14:creationId xmlns:p14="http://schemas.microsoft.com/office/powerpoint/2010/main" val="247280893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316436"/>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A72D192-844B-4ECA-A687-7A66FE0BFAFA}" type="slidenum">
              <a:rPr lang="en-US" smtClean="0"/>
              <a:pPr/>
              <a:t>‹#›</a:t>
            </a:fld>
            <a:endParaRPr lang="en-US" dirty="0"/>
          </a:p>
        </p:txBody>
      </p:sp>
    </p:spTree>
    <p:extLst>
      <p:ext uri="{BB962C8B-B14F-4D97-AF65-F5344CB8AC3E}">
        <p14:creationId xmlns:p14="http://schemas.microsoft.com/office/powerpoint/2010/main" val="152924611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316436"/>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A72D192-844B-4ECA-A687-7A66FE0BFAFA}" type="slidenum">
              <a:rPr lang="en-US" smtClean="0"/>
              <a:pPr/>
              <a:t>‹#›</a:t>
            </a:fld>
            <a:endParaRPr lang="en-US" dirty="0"/>
          </a:p>
        </p:txBody>
      </p:sp>
    </p:spTree>
    <p:extLst>
      <p:ext uri="{BB962C8B-B14F-4D97-AF65-F5344CB8AC3E}">
        <p14:creationId xmlns:p14="http://schemas.microsoft.com/office/powerpoint/2010/main" val="138456608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311899"/>
            <a:ext cx="2057400" cy="365125"/>
          </a:xfrm>
          <a:prstGeom prst="rect">
            <a:avLst/>
          </a:prstGeom>
        </p:spPr>
        <p:txBody>
          <a:bodyPr vert="horz" lIns="91440" tIns="45720" rIns="91440" bIns="45720" rtlCol="0" anchor="ctr"/>
          <a:lstStyle>
            <a:lvl1pPr algn="l">
              <a:defRPr sz="1200" i="0">
                <a:solidFill>
                  <a:schemeClr val="tx1">
                    <a:tint val="75000"/>
                  </a:schemeClr>
                </a:solidFill>
                <a:latin typeface="Arial" panose="020B0604020202020204" pitchFamily="34" charset="0"/>
                <a:cs typeface="Arial" panose="020B0604020202020204" pitchFamily="34" charset="0"/>
              </a:defRPr>
            </a:lvl1pPr>
          </a:lstStyle>
          <a:p>
            <a:fld id="{37D2D656-E6CC-4D61-813A-AAF37DD8F272}" type="slidenum">
              <a:rPr lang="en-US" smtClean="0"/>
              <a:pPr/>
              <a:t>‹#›</a:t>
            </a:fld>
            <a:endParaRPr lang="en-US" dirty="0"/>
          </a:p>
        </p:txBody>
      </p:sp>
    </p:spTree>
    <p:extLst>
      <p:ext uri="{BB962C8B-B14F-4D97-AF65-F5344CB8AC3E}">
        <p14:creationId xmlns:p14="http://schemas.microsoft.com/office/powerpoint/2010/main" val="855700992"/>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311899"/>
            <a:ext cx="2057400" cy="365125"/>
          </a:xfrm>
          <a:prstGeom prst="rect">
            <a:avLst/>
          </a:prstGeom>
        </p:spPr>
        <p:txBody>
          <a:bodyPr vert="horz" lIns="91440" tIns="45720" rIns="91440" bIns="45720" rtlCol="0" anchor="ctr"/>
          <a:lstStyle>
            <a:lvl1pPr algn="l">
              <a:defRPr sz="1200" i="0">
                <a:solidFill>
                  <a:schemeClr val="tx1">
                    <a:tint val="75000"/>
                  </a:schemeClr>
                </a:solidFill>
                <a:latin typeface="Arial" panose="020B0604020202020204" pitchFamily="34" charset="0"/>
                <a:cs typeface="Arial" panose="020B0604020202020204" pitchFamily="34" charset="0"/>
              </a:defRPr>
            </a:lvl1pPr>
          </a:lstStyle>
          <a:p>
            <a:fld id="{37D2D656-E6CC-4D61-813A-AAF37DD8F272}" type="slidenum">
              <a:rPr lang="en-US" smtClean="0"/>
              <a:pPr/>
              <a:t>‹#›</a:t>
            </a:fld>
            <a:endParaRPr lang="en-US" dirty="0"/>
          </a:p>
        </p:txBody>
      </p:sp>
    </p:spTree>
    <p:extLst>
      <p:ext uri="{BB962C8B-B14F-4D97-AF65-F5344CB8AC3E}">
        <p14:creationId xmlns:p14="http://schemas.microsoft.com/office/powerpoint/2010/main" val="380086633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311899"/>
            <a:ext cx="2057400" cy="365125"/>
          </a:xfrm>
          <a:prstGeom prst="rect">
            <a:avLst/>
          </a:prstGeom>
        </p:spPr>
        <p:txBody>
          <a:bodyPr vert="horz" lIns="91440" tIns="45720" rIns="91440" bIns="45720" rtlCol="0" anchor="ctr"/>
          <a:lstStyle>
            <a:lvl1pPr algn="l">
              <a:defRPr sz="1200" i="0">
                <a:solidFill>
                  <a:schemeClr val="tx1">
                    <a:tint val="75000"/>
                  </a:schemeClr>
                </a:solidFill>
                <a:latin typeface="Arial" panose="020B0604020202020204" pitchFamily="34" charset="0"/>
                <a:cs typeface="Arial" panose="020B0604020202020204" pitchFamily="34" charset="0"/>
              </a:defRPr>
            </a:lvl1pPr>
          </a:lstStyle>
          <a:p>
            <a:fld id="{37D2D656-E6CC-4D61-813A-AAF37DD8F272}" type="slidenum">
              <a:rPr lang="en-US" smtClean="0"/>
              <a:pPr/>
              <a:t>‹#›</a:t>
            </a:fld>
            <a:endParaRPr lang="en-US" dirty="0"/>
          </a:p>
        </p:txBody>
      </p:sp>
    </p:spTree>
    <p:extLst>
      <p:ext uri="{BB962C8B-B14F-4D97-AF65-F5344CB8AC3E}">
        <p14:creationId xmlns:p14="http://schemas.microsoft.com/office/powerpoint/2010/main" val="225336337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311899"/>
            <a:ext cx="2057400" cy="365125"/>
          </a:xfrm>
          <a:prstGeom prst="rect">
            <a:avLst/>
          </a:prstGeom>
        </p:spPr>
        <p:txBody>
          <a:bodyPr vert="horz" lIns="91440" tIns="45720" rIns="91440" bIns="45720" rtlCol="0" anchor="ctr"/>
          <a:lstStyle>
            <a:lvl1pPr algn="l">
              <a:defRPr sz="1200" i="0">
                <a:solidFill>
                  <a:schemeClr val="tx1">
                    <a:tint val="75000"/>
                  </a:schemeClr>
                </a:solidFill>
                <a:latin typeface="Arial" panose="020B0604020202020204" pitchFamily="34" charset="0"/>
                <a:cs typeface="Arial" panose="020B0604020202020204" pitchFamily="34" charset="0"/>
              </a:defRPr>
            </a:lvl1pPr>
          </a:lstStyle>
          <a:p>
            <a:fld id="{37D2D656-E6CC-4D61-813A-AAF37DD8F272}" type="slidenum">
              <a:rPr lang="en-US" smtClean="0"/>
              <a:pPr/>
              <a:t>‹#›</a:t>
            </a:fld>
            <a:endParaRPr lang="en-US" dirty="0"/>
          </a:p>
        </p:txBody>
      </p:sp>
    </p:spTree>
    <p:extLst>
      <p:ext uri="{BB962C8B-B14F-4D97-AF65-F5344CB8AC3E}">
        <p14:creationId xmlns:p14="http://schemas.microsoft.com/office/powerpoint/2010/main" val="130857780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40533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DDA68-4277-4F53-8049-5D2EF4360011}" type="slidenum">
              <a:rPr lang="en-US" smtClean="0"/>
              <a:pPr/>
              <a:t>‹#›</a:t>
            </a:fld>
            <a:endParaRPr lang="en-US" dirty="0"/>
          </a:p>
        </p:txBody>
      </p:sp>
    </p:spTree>
    <p:extLst>
      <p:ext uri="{BB962C8B-B14F-4D97-AF65-F5344CB8AC3E}">
        <p14:creationId xmlns:p14="http://schemas.microsoft.com/office/powerpoint/2010/main" val="41249921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99"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38084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DD685-0178-4CDC-BE0F-FDF6C0ACD5A7}" type="slidenum">
              <a:rPr lang="en-US" smtClean="0"/>
              <a:pPr/>
              <a:t>‹#›</a:t>
            </a:fld>
            <a:endParaRPr lang="en-US" dirty="0"/>
          </a:p>
        </p:txBody>
      </p:sp>
    </p:spTree>
    <p:extLst>
      <p:ext uri="{BB962C8B-B14F-4D97-AF65-F5344CB8AC3E}">
        <p14:creationId xmlns:p14="http://schemas.microsoft.com/office/powerpoint/2010/main" val="2749544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8"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28650" y="638900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244093444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28650" y="638900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268588323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28650" y="638900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157454718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28650" y="638900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337787403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28650" y="638900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15708482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316436"/>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A72D192-844B-4ECA-A687-7A66FE0BFAFA}" type="slidenum">
              <a:rPr lang="en-US" smtClean="0"/>
              <a:pPr/>
              <a:t>‹#›</a:t>
            </a:fld>
            <a:endParaRPr lang="en-US" dirty="0"/>
          </a:p>
        </p:txBody>
      </p:sp>
    </p:spTree>
    <p:extLst>
      <p:ext uri="{BB962C8B-B14F-4D97-AF65-F5344CB8AC3E}">
        <p14:creationId xmlns:p14="http://schemas.microsoft.com/office/powerpoint/2010/main" val="205342818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mailto:PublicComment@MaineHousing.org"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Listening Session</a:t>
            </a:r>
          </a:p>
        </p:txBody>
      </p:sp>
      <p:sp>
        <p:nvSpPr>
          <p:cNvPr id="3" name="Subtitle 2"/>
          <p:cNvSpPr>
            <a:spLocks noGrp="1"/>
          </p:cNvSpPr>
          <p:nvPr>
            <p:ph type="subTitle" idx="1"/>
          </p:nvPr>
        </p:nvSpPr>
        <p:spPr>
          <a:xfrm>
            <a:off x="1143000" y="3602038"/>
            <a:ext cx="6858000" cy="741362"/>
          </a:xfrm>
        </p:spPr>
        <p:txBody>
          <a:bodyPr>
            <a:normAutofit fontScale="92500" lnSpcReduction="20000"/>
          </a:bodyPr>
          <a:lstStyle/>
          <a:p>
            <a:r>
              <a:rPr lang="en-US" dirty="0"/>
              <a:t>Consolidated Plan &amp; Fair Housing Plan</a:t>
            </a:r>
          </a:p>
          <a:p>
            <a:r>
              <a:rPr lang="en-US" dirty="0"/>
              <a:t>2025-2029</a:t>
            </a:r>
          </a:p>
        </p:txBody>
      </p:sp>
    </p:spTree>
    <p:extLst>
      <p:ext uri="{BB962C8B-B14F-4D97-AF65-F5344CB8AC3E}">
        <p14:creationId xmlns:p14="http://schemas.microsoft.com/office/powerpoint/2010/main" val="731491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2650D4-FA9E-D17A-E11B-33FB158B610B}"/>
              </a:ext>
            </a:extLst>
          </p:cNvPr>
          <p:cNvSpPr/>
          <p:nvPr/>
        </p:nvSpPr>
        <p:spPr>
          <a:xfrm>
            <a:off x="309417" y="210290"/>
            <a:ext cx="8525163" cy="885085"/>
          </a:xfrm>
          <a:prstGeom prst="rect">
            <a:avLst/>
          </a:prstGeom>
          <a:solidFill>
            <a:srgbClr val="FF0000">
              <a:alpha val="12000"/>
            </a:srgbClr>
          </a:solidFill>
          <a:ln>
            <a:solidFill>
              <a:srgbClr val="FF0000">
                <a:alpha val="24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D941A7E-EA05-B390-DEC5-5862D060D7F9}"/>
              </a:ext>
            </a:extLst>
          </p:cNvPr>
          <p:cNvSpPr txBox="1"/>
          <p:nvPr/>
        </p:nvSpPr>
        <p:spPr>
          <a:xfrm>
            <a:off x="309418" y="191818"/>
            <a:ext cx="8525164" cy="830997"/>
          </a:xfrm>
          <a:prstGeom prst="rect">
            <a:avLst/>
          </a:prstGeom>
          <a:noFill/>
        </p:spPr>
        <p:txBody>
          <a:bodyPr wrap="square" rtlCol="0">
            <a:spAutoFit/>
          </a:bodyPr>
          <a:lstStyle/>
          <a:p>
            <a:r>
              <a:rPr lang="en-US" sz="2400" b="1" dirty="0"/>
              <a:t>Fund details: </a:t>
            </a:r>
          </a:p>
          <a:p>
            <a:r>
              <a:rPr lang="en-US" sz="2400" b="1" dirty="0"/>
              <a:t>Homeless Funds (ESG/HOME)</a:t>
            </a:r>
          </a:p>
        </p:txBody>
      </p:sp>
      <p:sp>
        <p:nvSpPr>
          <p:cNvPr id="2" name="Rectangle 1">
            <a:extLst>
              <a:ext uri="{FF2B5EF4-FFF2-40B4-BE49-F238E27FC236}">
                <a16:creationId xmlns:a16="http://schemas.microsoft.com/office/drawing/2014/main" id="{CA9BBB50-48FB-3223-1BA5-2395DE0D97F6}"/>
              </a:ext>
            </a:extLst>
          </p:cNvPr>
          <p:cNvSpPr/>
          <p:nvPr/>
        </p:nvSpPr>
        <p:spPr>
          <a:xfrm>
            <a:off x="397164" y="1293092"/>
            <a:ext cx="1459345" cy="422678"/>
          </a:xfrm>
          <a:prstGeom prst="rect">
            <a:avLst/>
          </a:prstGeom>
          <a:solidFill>
            <a:srgbClr val="8CBD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Eligibility:</a:t>
            </a:r>
          </a:p>
        </p:txBody>
      </p:sp>
      <p:sp>
        <p:nvSpPr>
          <p:cNvPr id="3" name="Rectangle 2">
            <a:extLst>
              <a:ext uri="{FF2B5EF4-FFF2-40B4-BE49-F238E27FC236}">
                <a16:creationId xmlns:a16="http://schemas.microsoft.com/office/drawing/2014/main" id="{05C473B8-0249-983E-080E-030E00873C66}"/>
              </a:ext>
            </a:extLst>
          </p:cNvPr>
          <p:cNvSpPr/>
          <p:nvPr/>
        </p:nvSpPr>
        <p:spPr>
          <a:xfrm>
            <a:off x="2050473" y="1293092"/>
            <a:ext cx="6740371" cy="4226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Nonprofit corporation, member of local Homeless Service Hub</a:t>
            </a:r>
          </a:p>
          <a:p>
            <a:endParaRPr lang="en-US" dirty="0">
              <a:solidFill>
                <a:schemeClr val="tx1"/>
              </a:solidFill>
            </a:endParaRPr>
          </a:p>
        </p:txBody>
      </p:sp>
      <p:sp>
        <p:nvSpPr>
          <p:cNvPr id="7" name="Rectangle 6">
            <a:extLst>
              <a:ext uri="{FF2B5EF4-FFF2-40B4-BE49-F238E27FC236}">
                <a16:creationId xmlns:a16="http://schemas.microsoft.com/office/drawing/2014/main" id="{B29161C4-A910-978E-C8D5-06128A0AD7E6}"/>
              </a:ext>
            </a:extLst>
          </p:cNvPr>
          <p:cNvSpPr/>
          <p:nvPr/>
        </p:nvSpPr>
        <p:spPr>
          <a:xfrm>
            <a:off x="408851" y="2180768"/>
            <a:ext cx="1454721" cy="863716"/>
          </a:xfrm>
          <a:prstGeom prst="rect">
            <a:avLst/>
          </a:prstGeom>
          <a:solidFill>
            <a:srgbClr val="8CBD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Eligible Uses of Funds:</a:t>
            </a:r>
          </a:p>
        </p:txBody>
      </p:sp>
      <p:sp>
        <p:nvSpPr>
          <p:cNvPr id="8" name="Rectangle 7">
            <a:extLst>
              <a:ext uri="{FF2B5EF4-FFF2-40B4-BE49-F238E27FC236}">
                <a16:creationId xmlns:a16="http://schemas.microsoft.com/office/drawing/2014/main" id="{5788505A-ECEC-8F90-3475-4E2BB966E154}"/>
              </a:ext>
            </a:extLst>
          </p:cNvPr>
          <p:cNvSpPr/>
          <p:nvPr/>
        </p:nvSpPr>
        <p:spPr>
          <a:xfrm>
            <a:off x="2043411" y="2180768"/>
            <a:ext cx="6740371" cy="19626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US" dirty="0">
                <a:solidFill>
                  <a:schemeClr val="tx1"/>
                </a:solidFill>
              </a:rPr>
              <a:t>Emergency Shelter Operation (maintenance, repairs, rent, security, fuel, equipment, insurance, utilities, food, furnishings, supplies and staff)</a:t>
            </a:r>
          </a:p>
          <a:p>
            <a:pPr marL="285750" indent="-285750">
              <a:spcAft>
                <a:spcPts val="600"/>
              </a:spcAft>
              <a:buFont typeface="Arial" panose="020B0604020202020204" pitchFamily="34" charset="0"/>
              <a:buChar char="•"/>
            </a:pPr>
            <a:r>
              <a:rPr lang="en-US" dirty="0">
                <a:solidFill>
                  <a:schemeClr val="tx1"/>
                </a:solidFill>
              </a:rPr>
              <a:t>Rapid Re-Housing Stabilization Services (ESHAP)</a:t>
            </a:r>
          </a:p>
          <a:p>
            <a:pPr marL="285750" indent="-285750">
              <a:buFont typeface="Arial" panose="020B0604020202020204" pitchFamily="34" charset="0"/>
              <a:buChar char="•"/>
            </a:pPr>
            <a:r>
              <a:rPr lang="en-US" dirty="0">
                <a:solidFill>
                  <a:schemeClr val="tx1"/>
                </a:solidFill>
              </a:rPr>
              <a:t>Tenant-based rental assistance (STEP)</a:t>
            </a:r>
          </a:p>
          <a:p>
            <a:pPr marL="285750" indent="-285750">
              <a:buFont typeface="Arial" panose="020B0604020202020204" pitchFamily="34" charset="0"/>
              <a:buChar char="•"/>
            </a:pPr>
            <a:endParaRPr lang="en-US" dirty="0">
              <a:solidFill>
                <a:schemeClr val="tx1"/>
              </a:solidFill>
              <a:highlight>
                <a:srgbClr val="FFFF00"/>
              </a:highlight>
            </a:endParaRPr>
          </a:p>
        </p:txBody>
      </p:sp>
      <p:sp>
        <p:nvSpPr>
          <p:cNvPr id="10" name="Rectangle 9">
            <a:extLst>
              <a:ext uri="{FF2B5EF4-FFF2-40B4-BE49-F238E27FC236}">
                <a16:creationId xmlns:a16="http://schemas.microsoft.com/office/drawing/2014/main" id="{8EB68D63-B4EB-569D-6536-90739905E1B0}"/>
              </a:ext>
            </a:extLst>
          </p:cNvPr>
          <p:cNvSpPr/>
          <p:nvPr/>
        </p:nvSpPr>
        <p:spPr>
          <a:xfrm>
            <a:off x="404227" y="4256985"/>
            <a:ext cx="1459345" cy="422678"/>
          </a:xfrm>
          <a:prstGeom prst="rect">
            <a:avLst/>
          </a:prstGeom>
          <a:solidFill>
            <a:srgbClr val="8CBD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Restrictions:</a:t>
            </a:r>
          </a:p>
        </p:txBody>
      </p:sp>
      <p:sp>
        <p:nvSpPr>
          <p:cNvPr id="11" name="Rectangle 10">
            <a:extLst>
              <a:ext uri="{FF2B5EF4-FFF2-40B4-BE49-F238E27FC236}">
                <a16:creationId xmlns:a16="http://schemas.microsoft.com/office/drawing/2014/main" id="{2C1FF8C6-EB4A-A520-4CF4-38B52DDE19E4}"/>
              </a:ext>
            </a:extLst>
          </p:cNvPr>
          <p:cNvSpPr/>
          <p:nvPr/>
        </p:nvSpPr>
        <p:spPr>
          <a:xfrm>
            <a:off x="2050473" y="4260504"/>
            <a:ext cx="6740371" cy="41915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Coordinated Entry and HMIS participation requirements</a:t>
            </a:r>
          </a:p>
        </p:txBody>
      </p:sp>
    </p:spTree>
    <p:extLst>
      <p:ext uri="{BB962C8B-B14F-4D97-AF65-F5344CB8AC3E}">
        <p14:creationId xmlns:p14="http://schemas.microsoft.com/office/powerpoint/2010/main" val="1239667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D941A7E-EA05-B390-DEC5-5862D060D7F9}"/>
              </a:ext>
            </a:extLst>
          </p:cNvPr>
          <p:cNvSpPr txBox="1"/>
          <p:nvPr/>
        </p:nvSpPr>
        <p:spPr>
          <a:xfrm>
            <a:off x="309418" y="182582"/>
            <a:ext cx="8525164" cy="461665"/>
          </a:xfrm>
          <a:prstGeom prst="rect">
            <a:avLst/>
          </a:prstGeom>
          <a:noFill/>
        </p:spPr>
        <p:txBody>
          <a:bodyPr wrap="square" rtlCol="0">
            <a:spAutoFit/>
          </a:bodyPr>
          <a:lstStyle/>
          <a:p>
            <a:r>
              <a:rPr lang="en-US" sz="2400" b="1" dirty="0"/>
              <a:t>2024 Homeless Funds allocations (ESG/HOME)</a:t>
            </a:r>
          </a:p>
        </p:txBody>
      </p:sp>
      <p:sp>
        <p:nvSpPr>
          <p:cNvPr id="5" name="Rectangle 4">
            <a:extLst>
              <a:ext uri="{FF2B5EF4-FFF2-40B4-BE49-F238E27FC236}">
                <a16:creationId xmlns:a16="http://schemas.microsoft.com/office/drawing/2014/main" id="{7A74D1F1-6AF0-3A67-4E7C-EA53F6E5C0AE}"/>
              </a:ext>
            </a:extLst>
          </p:cNvPr>
          <p:cNvSpPr/>
          <p:nvPr/>
        </p:nvSpPr>
        <p:spPr>
          <a:xfrm>
            <a:off x="309417" y="210290"/>
            <a:ext cx="8525163" cy="528619"/>
          </a:xfrm>
          <a:prstGeom prst="rect">
            <a:avLst/>
          </a:prstGeom>
          <a:solidFill>
            <a:srgbClr val="FF0000">
              <a:alpha val="12000"/>
            </a:srgbClr>
          </a:solidFill>
          <a:ln>
            <a:solidFill>
              <a:srgbClr val="FF0000">
                <a:alpha val="24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F7D6D7DC-C369-B714-E310-9F41D3DAFA54}"/>
              </a:ext>
            </a:extLst>
          </p:cNvPr>
          <p:cNvGraphicFramePr>
            <a:graphicFrameLocks noGrp="1"/>
          </p:cNvGraphicFramePr>
          <p:nvPr>
            <p:extLst>
              <p:ext uri="{D42A27DB-BD31-4B8C-83A1-F6EECF244321}">
                <p14:modId xmlns:p14="http://schemas.microsoft.com/office/powerpoint/2010/main" val="3627776584"/>
              </p:ext>
            </p:extLst>
          </p:nvPr>
        </p:nvGraphicFramePr>
        <p:xfrm>
          <a:off x="309417" y="1259478"/>
          <a:ext cx="8525165" cy="3383280"/>
        </p:xfrm>
        <a:graphic>
          <a:graphicData uri="http://schemas.openxmlformats.org/drawingml/2006/table">
            <a:tbl>
              <a:tblPr firstRow="1" bandRow="1">
                <a:tableStyleId>{00A15C55-8517-42AA-B614-E9B94910E393}</a:tableStyleId>
              </a:tblPr>
              <a:tblGrid>
                <a:gridCol w="1728933">
                  <a:extLst>
                    <a:ext uri="{9D8B030D-6E8A-4147-A177-3AD203B41FA5}">
                      <a16:colId xmlns:a16="http://schemas.microsoft.com/office/drawing/2014/main" val="3198055297"/>
                    </a:ext>
                  </a:extLst>
                </a:gridCol>
                <a:gridCol w="1219200">
                  <a:extLst>
                    <a:ext uri="{9D8B030D-6E8A-4147-A177-3AD203B41FA5}">
                      <a16:colId xmlns:a16="http://schemas.microsoft.com/office/drawing/2014/main" val="551703866"/>
                    </a:ext>
                  </a:extLst>
                </a:gridCol>
                <a:gridCol w="2788516">
                  <a:extLst>
                    <a:ext uri="{9D8B030D-6E8A-4147-A177-3AD203B41FA5}">
                      <a16:colId xmlns:a16="http://schemas.microsoft.com/office/drawing/2014/main" val="2292978483"/>
                    </a:ext>
                  </a:extLst>
                </a:gridCol>
                <a:gridCol w="2788516">
                  <a:extLst>
                    <a:ext uri="{9D8B030D-6E8A-4147-A177-3AD203B41FA5}">
                      <a16:colId xmlns:a16="http://schemas.microsoft.com/office/drawing/2014/main" val="1839272288"/>
                    </a:ext>
                  </a:extLst>
                </a:gridCol>
              </a:tblGrid>
              <a:tr h="615689">
                <a:tc>
                  <a:txBody>
                    <a:bodyPr/>
                    <a:lstStyle/>
                    <a:p>
                      <a:r>
                        <a:rPr lang="en-US" dirty="0">
                          <a:solidFill>
                            <a:schemeClr val="tx1"/>
                          </a:solidFill>
                        </a:rPr>
                        <a:t>Amount</a:t>
                      </a:r>
                    </a:p>
                  </a:txBody>
                  <a:tcPr/>
                </a:tc>
                <a:tc>
                  <a:txBody>
                    <a:bodyPr/>
                    <a:lstStyle/>
                    <a:p>
                      <a:r>
                        <a:rPr lang="en-US" sz="1800" b="1" kern="1200" dirty="0">
                          <a:solidFill>
                            <a:schemeClr val="tx1"/>
                          </a:solidFill>
                          <a:latin typeface="+mn-lt"/>
                          <a:ea typeface="+mn-ea"/>
                          <a:cs typeface="+mn-cs"/>
                        </a:rPr>
                        <a:t>Funding source</a:t>
                      </a:r>
                      <a:r>
                        <a:rPr lang="en-US" dirty="0"/>
                        <a:t> </a:t>
                      </a:r>
                    </a:p>
                  </a:txBody>
                  <a:tcPr/>
                </a:tc>
                <a:tc>
                  <a:txBody>
                    <a:bodyPr/>
                    <a:lstStyle/>
                    <a:p>
                      <a:r>
                        <a:rPr lang="en-US" dirty="0">
                          <a:solidFill>
                            <a:schemeClr val="tx1"/>
                          </a:solidFill>
                        </a:rPr>
                        <a:t>Use</a:t>
                      </a:r>
                    </a:p>
                  </a:txBody>
                  <a:tcPr/>
                </a:tc>
                <a:tc>
                  <a:txBody>
                    <a:bodyPr/>
                    <a:lstStyle/>
                    <a:p>
                      <a:r>
                        <a:rPr lang="en-US" dirty="0">
                          <a:solidFill>
                            <a:schemeClr val="tx1"/>
                          </a:solidFill>
                        </a:rPr>
                        <a:t>Goal</a:t>
                      </a:r>
                    </a:p>
                  </a:txBody>
                  <a:tcPr/>
                </a:tc>
                <a:extLst>
                  <a:ext uri="{0D108BD9-81ED-4DB2-BD59-A6C34878D82A}">
                    <a16:rowId xmlns:a16="http://schemas.microsoft.com/office/drawing/2014/main" val="2442180352"/>
                  </a:ext>
                </a:extLst>
              </a:tr>
              <a:tr h="615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$643,708</a:t>
                      </a:r>
                    </a:p>
                    <a:p>
                      <a:endParaRPr lang="en-US" dirty="0">
                        <a:solidFill>
                          <a:schemeClr val="tx1"/>
                        </a:solidFill>
                      </a:endParaRPr>
                    </a:p>
                  </a:txBody>
                  <a:tcPr>
                    <a:solidFill>
                      <a:schemeClr val="bg1"/>
                    </a:solidFill>
                  </a:tcPr>
                </a:tc>
                <a:tc>
                  <a:txBody>
                    <a:bodyPr/>
                    <a:lstStyle/>
                    <a:p>
                      <a:r>
                        <a:rPr lang="en-US" dirty="0"/>
                        <a:t>ESG</a:t>
                      </a:r>
                    </a:p>
                  </a:txBody>
                  <a:tcPr>
                    <a:solidFill>
                      <a:schemeClr val="bg1"/>
                    </a:solidFill>
                  </a:tcPr>
                </a:tc>
                <a:tc>
                  <a:txBody>
                    <a:bodyPr/>
                    <a:lstStyle/>
                    <a:p>
                      <a:r>
                        <a:rPr lang="en-US" dirty="0"/>
                        <a:t>Emergency Overnight Shelter</a:t>
                      </a:r>
                      <a:endParaRPr lang="en-US" dirty="0">
                        <a:solidFill>
                          <a:schemeClr val="tx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5,000 people assisted</a:t>
                      </a:r>
                    </a:p>
                    <a:p>
                      <a:endParaRPr lang="en-US" dirty="0">
                        <a:solidFill>
                          <a:schemeClr val="tx1"/>
                        </a:solidFill>
                      </a:endParaRPr>
                    </a:p>
                  </a:txBody>
                  <a:tcPr>
                    <a:solidFill>
                      <a:schemeClr val="bg1"/>
                    </a:solidFill>
                  </a:tcPr>
                </a:tc>
                <a:extLst>
                  <a:ext uri="{0D108BD9-81ED-4DB2-BD59-A6C34878D82A}">
                    <a16:rowId xmlns:a16="http://schemas.microsoft.com/office/drawing/2014/main" val="485526968"/>
                  </a:ext>
                </a:extLst>
              </a:tr>
              <a:tr h="660522">
                <a:tc>
                  <a:txBody>
                    <a:bodyPr/>
                    <a:lstStyle/>
                    <a:p>
                      <a:r>
                        <a:rPr lang="en-US" dirty="0"/>
                        <a:t>$643,709</a:t>
                      </a:r>
                    </a:p>
                  </a:txBody>
                  <a:tcPr>
                    <a:solidFill>
                      <a:srgbClr val="8AAF8E">
                        <a:alpha val="62000"/>
                      </a:srgbClr>
                    </a:solidFill>
                  </a:tcPr>
                </a:tc>
                <a:tc>
                  <a:txBody>
                    <a:bodyPr/>
                    <a:lstStyle/>
                    <a:p>
                      <a:r>
                        <a:rPr lang="en-US" dirty="0"/>
                        <a:t>ESG</a:t>
                      </a:r>
                    </a:p>
                  </a:txBody>
                  <a:tcPr>
                    <a:solidFill>
                      <a:srgbClr val="8AAF8E">
                        <a:alpha val="62000"/>
                      </a:srgbClr>
                    </a:solidFill>
                  </a:tcPr>
                </a:tc>
                <a:tc>
                  <a:txBody>
                    <a:bodyPr/>
                    <a:lstStyle/>
                    <a:p>
                      <a:r>
                        <a:rPr lang="en-US" dirty="0">
                          <a:solidFill>
                            <a:schemeClr val="tx1"/>
                          </a:solidFill>
                        </a:rPr>
                        <a:t>Rapid Re-Housing Stabilization Services (ESHAP)</a:t>
                      </a:r>
                      <a:endParaRPr lang="en-US" dirty="0"/>
                    </a:p>
                  </a:txBody>
                  <a:tcPr>
                    <a:solidFill>
                      <a:srgbClr val="8AAF8E">
                        <a:alpha val="62000"/>
                      </a:srgb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3,500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total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households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assisted </a:t>
                      </a:r>
                    </a:p>
                    <a:p>
                      <a:pPr algn="ctr"/>
                      <a:endParaRPr lang="en-US" dirty="0"/>
                    </a:p>
                  </a:txBody>
                  <a:tcPr>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5400000" scaled="1"/>
                      <a:tileRect/>
                    </a:gradFill>
                  </a:tcPr>
                </a:tc>
                <a:extLst>
                  <a:ext uri="{0D108BD9-81ED-4DB2-BD59-A6C34878D82A}">
                    <a16:rowId xmlns:a16="http://schemas.microsoft.com/office/drawing/2014/main" val="127430442"/>
                  </a:ext>
                </a:extLst>
              </a:tr>
              <a:tr h="1010634">
                <a:tc>
                  <a:txBody>
                    <a:bodyPr/>
                    <a:lstStyle/>
                    <a:p>
                      <a:r>
                        <a:rPr lang="en-US" dirty="0"/>
                        <a:t>$1,400,000</a:t>
                      </a:r>
                    </a:p>
                  </a:txBody>
                  <a:tcPr>
                    <a:solidFill>
                      <a:schemeClr val="bg1"/>
                    </a:solidFill>
                  </a:tcPr>
                </a:tc>
                <a:tc>
                  <a:txBody>
                    <a:bodyPr/>
                    <a:lstStyle/>
                    <a:p>
                      <a:r>
                        <a:rPr lang="en-US" dirty="0"/>
                        <a:t>HOME</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Tenant-based rental assistance </a:t>
                      </a:r>
                      <a:r>
                        <a:rPr lang="en-US" dirty="0">
                          <a:solidFill>
                            <a:schemeClr val="tx1"/>
                          </a:solidFill>
                        </a:rPr>
                        <a:t>(STEP)</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solidFill>
                      <a:schemeClr val="bg1"/>
                    </a:solidFill>
                  </a:tcPr>
                </a:tc>
                <a:tc vMerge="1">
                  <a:txBody>
                    <a:bodyPr/>
                    <a:lstStyle/>
                    <a:p>
                      <a:endParaRPr lang="en-US" dirty="0"/>
                    </a:p>
                  </a:txBody>
                  <a:tcPr/>
                </a:tc>
                <a:extLst>
                  <a:ext uri="{0D108BD9-81ED-4DB2-BD59-A6C34878D82A}">
                    <a16:rowId xmlns:a16="http://schemas.microsoft.com/office/drawing/2014/main" val="4227150437"/>
                  </a:ext>
                </a:extLst>
              </a:tr>
            </a:tbl>
          </a:graphicData>
        </a:graphic>
      </p:graphicFrame>
      <p:sp>
        <p:nvSpPr>
          <p:cNvPr id="3" name="Rectangle 2">
            <a:extLst>
              <a:ext uri="{FF2B5EF4-FFF2-40B4-BE49-F238E27FC236}">
                <a16:creationId xmlns:a16="http://schemas.microsoft.com/office/drawing/2014/main" id="{E4B31596-7C34-2477-7929-19F3A7AC63FA}"/>
              </a:ext>
            </a:extLst>
          </p:cNvPr>
          <p:cNvSpPr/>
          <p:nvPr/>
        </p:nvSpPr>
        <p:spPr>
          <a:xfrm>
            <a:off x="309418" y="1259478"/>
            <a:ext cx="8525162" cy="30175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541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D941A7E-EA05-B390-DEC5-5862D060D7F9}"/>
              </a:ext>
            </a:extLst>
          </p:cNvPr>
          <p:cNvSpPr txBox="1"/>
          <p:nvPr/>
        </p:nvSpPr>
        <p:spPr>
          <a:xfrm>
            <a:off x="309418" y="210290"/>
            <a:ext cx="8525164" cy="830997"/>
          </a:xfrm>
          <a:prstGeom prst="rect">
            <a:avLst/>
          </a:prstGeom>
          <a:solidFill>
            <a:srgbClr val="0070C0">
              <a:alpha val="14000"/>
            </a:srgbClr>
          </a:solidFill>
        </p:spPr>
        <p:txBody>
          <a:bodyPr wrap="square" rtlCol="0">
            <a:spAutoFit/>
          </a:bodyPr>
          <a:lstStyle/>
          <a:p>
            <a:r>
              <a:rPr lang="en-US" sz="2400" b="1" dirty="0"/>
              <a:t>Fund details:</a:t>
            </a:r>
          </a:p>
          <a:p>
            <a:r>
              <a:rPr lang="en-US" sz="2400" b="1" dirty="0"/>
              <a:t>Development Funds (HOME/HTF)</a:t>
            </a:r>
          </a:p>
        </p:txBody>
      </p:sp>
      <p:sp>
        <p:nvSpPr>
          <p:cNvPr id="2" name="Rectangle 1">
            <a:extLst>
              <a:ext uri="{FF2B5EF4-FFF2-40B4-BE49-F238E27FC236}">
                <a16:creationId xmlns:a16="http://schemas.microsoft.com/office/drawing/2014/main" id="{12999E65-27E0-72AB-3B25-B16E1EF9EA19}"/>
              </a:ext>
            </a:extLst>
          </p:cNvPr>
          <p:cNvSpPr/>
          <p:nvPr/>
        </p:nvSpPr>
        <p:spPr>
          <a:xfrm>
            <a:off x="397164" y="1293092"/>
            <a:ext cx="1459345" cy="637308"/>
          </a:xfrm>
          <a:prstGeom prst="rect">
            <a:avLst/>
          </a:prstGeom>
          <a:solidFill>
            <a:srgbClr val="8CBD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Eligibility:</a:t>
            </a:r>
          </a:p>
        </p:txBody>
      </p:sp>
      <p:sp>
        <p:nvSpPr>
          <p:cNvPr id="3" name="Rectangle 2">
            <a:extLst>
              <a:ext uri="{FF2B5EF4-FFF2-40B4-BE49-F238E27FC236}">
                <a16:creationId xmlns:a16="http://schemas.microsoft.com/office/drawing/2014/main" id="{6302FC0B-CDAB-2B0E-1E11-FF34F2150E12}"/>
              </a:ext>
            </a:extLst>
          </p:cNvPr>
          <p:cNvSpPr/>
          <p:nvPr/>
        </p:nvSpPr>
        <p:spPr>
          <a:xfrm>
            <a:off x="2050473" y="1293092"/>
            <a:ext cx="6740371" cy="63730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Qualified developers</a:t>
            </a:r>
          </a:p>
        </p:txBody>
      </p:sp>
      <p:sp>
        <p:nvSpPr>
          <p:cNvPr id="6" name="Rectangle 5">
            <a:extLst>
              <a:ext uri="{FF2B5EF4-FFF2-40B4-BE49-F238E27FC236}">
                <a16:creationId xmlns:a16="http://schemas.microsoft.com/office/drawing/2014/main" id="{09924010-64FC-A776-1802-FFAF69968D30}"/>
              </a:ext>
            </a:extLst>
          </p:cNvPr>
          <p:cNvSpPr/>
          <p:nvPr/>
        </p:nvSpPr>
        <p:spPr>
          <a:xfrm>
            <a:off x="401788" y="2334260"/>
            <a:ext cx="1454721" cy="863716"/>
          </a:xfrm>
          <a:prstGeom prst="rect">
            <a:avLst/>
          </a:prstGeom>
          <a:solidFill>
            <a:srgbClr val="8CBD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Eligible Uses of Funds:</a:t>
            </a:r>
          </a:p>
        </p:txBody>
      </p:sp>
      <p:sp>
        <p:nvSpPr>
          <p:cNvPr id="7" name="Rectangle 6">
            <a:extLst>
              <a:ext uri="{FF2B5EF4-FFF2-40B4-BE49-F238E27FC236}">
                <a16:creationId xmlns:a16="http://schemas.microsoft.com/office/drawing/2014/main" id="{89775169-8837-0079-5F78-BF6FE7E1B4E8}"/>
              </a:ext>
            </a:extLst>
          </p:cNvPr>
          <p:cNvSpPr/>
          <p:nvPr/>
        </p:nvSpPr>
        <p:spPr>
          <a:xfrm>
            <a:off x="2043411" y="2329645"/>
            <a:ext cx="6740371" cy="8637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Multifamily Housing Development (including construction, acquisition, soft costs)</a:t>
            </a:r>
          </a:p>
          <a:p>
            <a:pPr marL="285750" indent="-285750">
              <a:buFont typeface="Arial" panose="020B0604020202020204" pitchFamily="34" charset="0"/>
              <a:buChar char="•"/>
            </a:pPr>
            <a:endParaRPr lang="en-US" dirty="0">
              <a:solidFill>
                <a:schemeClr val="tx1"/>
              </a:solidFill>
            </a:endParaRPr>
          </a:p>
        </p:txBody>
      </p:sp>
      <p:sp>
        <p:nvSpPr>
          <p:cNvPr id="8" name="Rectangle 7">
            <a:extLst>
              <a:ext uri="{FF2B5EF4-FFF2-40B4-BE49-F238E27FC236}">
                <a16:creationId xmlns:a16="http://schemas.microsoft.com/office/drawing/2014/main" id="{32FF8CE3-5A77-2F05-856D-4066E3BDA4E0}"/>
              </a:ext>
            </a:extLst>
          </p:cNvPr>
          <p:cNvSpPr/>
          <p:nvPr/>
        </p:nvSpPr>
        <p:spPr>
          <a:xfrm>
            <a:off x="447965" y="3497094"/>
            <a:ext cx="1459345" cy="422678"/>
          </a:xfrm>
          <a:prstGeom prst="rect">
            <a:avLst/>
          </a:prstGeom>
          <a:solidFill>
            <a:srgbClr val="8CBD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Restrictions:</a:t>
            </a:r>
          </a:p>
        </p:txBody>
      </p:sp>
      <p:sp>
        <p:nvSpPr>
          <p:cNvPr id="10" name="Rectangle 9">
            <a:extLst>
              <a:ext uri="{FF2B5EF4-FFF2-40B4-BE49-F238E27FC236}">
                <a16:creationId xmlns:a16="http://schemas.microsoft.com/office/drawing/2014/main" id="{109AEDE2-8C38-59D5-9FD5-50F60BC50E46}"/>
              </a:ext>
            </a:extLst>
          </p:cNvPr>
          <p:cNvSpPr/>
          <p:nvPr/>
        </p:nvSpPr>
        <p:spPr>
          <a:xfrm>
            <a:off x="2094211" y="3500613"/>
            <a:ext cx="6740371" cy="186196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HOME:</a:t>
            </a:r>
          </a:p>
          <a:p>
            <a:pPr marL="285750" indent="-285750">
              <a:spcAft>
                <a:spcPts val="600"/>
              </a:spcAft>
              <a:buFont typeface="Arial" panose="020B0604020202020204" pitchFamily="34" charset="0"/>
              <a:buChar char="•"/>
            </a:pPr>
            <a:r>
              <a:rPr lang="en-US" dirty="0">
                <a:solidFill>
                  <a:schemeClr val="tx1"/>
                </a:solidFill>
              </a:rPr>
              <a:t>50-60% AMI affordability (depending on number of units)</a:t>
            </a:r>
          </a:p>
          <a:p>
            <a:r>
              <a:rPr lang="en-US" dirty="0">
                <a:solidFill>
                  <a:schemeClr val="tx1"/>
                </a:solidFill>
              </a:rPr>
              <a:t>HTF:</a:t>
            </a:r>
          </a:p>
          <a:p>
            <a:pPr marL="285750" indent="-285750">
              <a:buFont typeface="Arial" panose="020B0604020202020204" pitchFamily="34" charset="0"/>
              <a:buChar char="•"/>
            </a:pPr>
            <a:r>
              <a:rPr lang="en-US" dirty="0">
                <a:solidFill>
                  <a:schemeClr val="tx1"/>
                </a:solidFill>
              </a:rPr>
              <a:t>30% AMI affordability</a:t>
            </a:r>
          </a:p>
          <a:p>
            <a:pPr marL="285750" indent="-285750">
              <a:buFont typeface="Arial" panose="020B0604020202020204" pitchFamily="34" charset="0"/>
              <a:buChar char="•"/>
            </a:pPr>
            <a:r>
              <a:rPr lang="en-US" dirty="0">
                <a:solidFill>
                  <a:schemeClr val="tx1"/>
                </a:solidFill>
              </a:rPr>
              <a:t>Two-year deadline to commit and spend funds</a:t>
            </a:r>
          </a:p>
          <a:p>
            <a:pPr marL="285750" indent="-285750">
              <a:buFont typeface="Arial" panose="020B0604020202020204" pitchFamily="34" charset="0"/>
              <a:buChar char="•"/>
            </a:pPr>
            <a:r>
              <a:rPr lang="en-US" dirty="0">
                <a:solidFill>
                  <a:schemeClr val="tx1"/>
                </a:solidFill>
              </a:rPr>
              <a:t>Usually paired with special needs vouchers and set asides</a:t>
            </a:r>
          </a:p>
          <a:p>
            <a:pPr marL="285750" indent="-285750">
              <a:buFont typeface="Arial" panose="020B0604020202020204" pitchFamily="34" charset="0"/>
              <a:buChar char="•"/>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136687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D941A7E-EA05-B390-DEC5-5862D060D7F9}"/>
              </a:ext>
            </a:extLst>
          </p:cNvPr>
          <p:cNvSpPr txBox="1"/>
          <p:nvPr/>
        </p:nvSpPr>
        <p:spPr>
          <a:xfrm>
            <a:off x="309418" y="164110"/>
            <a:ext cx="8525164" cy="461665"/>
          </a:xfrm>
          <a:prstGeom prst="rect">
            <a:avLst/>
          </a:prstGeom>
          <a:noFill/>
        </p:spPr>
        <p:txBody>
          <a:bodyPr wrap="square" rtlCol="0">
            <a:spAutoFit/>
          </a:bodyPr>
          <a:lstStyle/>
          <a:p>
            <a:r>
              <a:rPr lang="en-US" sz="2400" b="1" dirty="0"/>
              <a:t>2024 Development Funds allocations (HOME/HTF)</a:t>
            </a:r>
          </a:p>
        </p:txBody>
      </p:sp>
      <p:sp>
        <p:nvSpPr>
          <p:cNvPr id="4" name="TextBox 3">
            <a:extLst>
              <a:ext uri="{FF2B5EF4-FFF2-40B4-BE49-F238E27FC236}">
                <a16:creationId xmlns:a16="http://schemas.microsoft.com/office/drawing/2014/main" id="{F83E6554-22CD-967F-47D0-BA66C30AFCB1}"/>
              </a:ext>
            </a:extLst>
          </p:cNvPr>
          <p:cNvSpPr txBox="1"/>
          <p:nvPr/>
        </p:nvSpPr>
        <p:spPr>
          <a:xfrm>
            <a:off x="309418" y="164110"/>
            <a:ext cx="8525164" cy="461665"/>
          </a:xfrm>
          <a:prstGeom prst="rect">
            <a:avLst/>
          </a:prstGeom>
          <a:solidFill>
            <a:srgbClr val="0070C0">
              <a:alpha val="14000"/>
            </a:srgbClr>
          </a:solidFill>
        </p:spPr>
        <p:txBody>
          <a:bodyPr wrap="square" rtlCol="0">
            <a:spAutoFit/>
          </a:bodyPr>
          <a:lstStyle/>
          <a:p>
            <a:endParaRPr lang="en-US" sz="2400" b="1" dirty="0"/>
          </a:p>
        </p:txBody>
      </p:sp>
      <p:graphicFrame>
        <p:nvGraphicFramePr>
          <p:cNvPr id="2" name="Table 1">
            <a:extLst>
              <a:ext uri="{FF2B5EF4-FFF2-40B4-BE49-F238E27FC236}">
                <a16:creationId xmlns:a16="http://schemas.microsoft.com/office/drawing/2014/main" id="{5C539DCF-514A-049A-5FEF-F56AB6CA9804}"/>
              </a:ext>
            </a:extLst>
          </p:cNvPr>
          <p:cNvGraphicFramePr>
            <a:graphicFrameLocks noGrp="1"/>
          </p:cNvGraphicFramePr>
          <p:nvPr>
            <p:extLst>
              <p:ext uri="{D42A27DB-BD31-4B8C-83A1-F6EECF244321}">
                <p14:modId xmlns:p14="http://schemas.microsoft.com/office/powerpoint/2010/main" val="1109298276"/>
              </p:ext>
            </p:extLst>
          </p:nvPr>
        </p:nvGraphicFramePr>
        <p:xfrm>
          <a:off x="309417" y="1259478"/>
          <a:ext cx="8525165" cy="2366519"/>
        </p:xfrm>
        <a:graphic>
          <a:graphicData uri="http://schemas.openxmlformats.org/drawingml/2006/table">
            <a:tbl>
              <a:tblPr firstRow="1" bandRow="1">
                <a:tableStyleId>{00A15C55-8517-42AA-B614-E9B94910E393}</a:tableStyleId>
              </a:tblPr>
              <a:tblGrid>
                <a:gridCol w="1728933">
                  <a:extLst>
                    <a:ext uri="{9D8B030D-6E8A-4147-A177-3AD203B41FA5}">
                      <a16:colId xmlns:a16="http://schemas.microsoft.com/office/drawing/2014/main" val="3198055297"/>
                    </a:ext>
                  </a:extLst>
                </a:gridCol>
                <a:gridCol w="1085850">
                  <a:extLst>
                    <a:ext uri="{9D8B030D-6E8A-4147-A177-3AD203B41FA5}">
                      <a16:colId xmlns:a16="http://schemas.microsoft.com/office/drawing/2014/main" val="551703866"/>
                    </a:ext>
                  </a:extLst>
                </a:gridCol>
                <a:gridCol w="2855191">
                  <a:extLst>
                    <a:ext uri="{9D8B030D-6E8A-4147-A177-3AD203B41FA5}">
                      <a16:colId xmlns:a16="http://schemas.microsoft.com/office/drawing/2014/main" val="2292978483"/>
                    </a:ext>
                  </a:extLst>
                </a:gridCol>
                <a:gridCol w="2855191">
                  <a:extLst>
                    <a:ext uri="{9D8B030D-6E8A-4147-A177-3AD203B41FA5}">
                      <a16:colId xmlns:a16="http://schemas.microsoft.com/office/drawing/2014/main" val="205303548"/>
                    </a:ext>
                  </a:extLst>
                </a:gridCol>
              </a:tblGrid>
              <a:tr h="560407">
                <a:tc>
                  <a:txBody>
                    <a:bodyPr/>
                    <a:lstStyle/>
                    <a:p>
                      <a:r>
                        <a:rPr lang="en-US" dirty="0">
                          <a:solidFill>
                            <a:schemeClr val="tx1"/>
                          </a:solidFill>
                        </a:rPr>
                        <a:t>Amount</a:t>
                      </a:r>
                    </a:p>
                  </a:txBody>
                  <a:tcPr/>
                </a:tc>
                <a:tc>
                  <a:txBody>
                    <a:bodyPr/>
                    <a:lstStyle/>
                    <a:p>
                      <a:r>
                        <a:rPr lang="en-US" sz="1800" b="1" kern="1200" dirty="0">
                          <a:solidFill>
                            <a:schemeClr val="tx1"/>
                          </a:solidFill>
                          <a:latin typeface="+mn-lt"/>
                          <a:ea typeface="+mn-ea"/>
                          <a:cs typeface="+mn-cs"/>
                        </a:rPr>
                        <a:t>Funding source</a:t>
                      </a:r>
                      <a:r>
                        <a:rPr lang="en-US" dirty="0"/>
                        <a:t> </a:t>
                      </a:r>
                    </a:p>
                  </a:txBody>
                  <a:tcPr/>
                </a:tc>
                <a:tc>
                  <a:txBody>
                    <a:bodyPr/>
                    <a:lstStyle/>
                    <a:p>
                      <a:r>
                        <a:rPr lang="en-US" dirty="0">
                          <a:solidFill>
                            <a:schemeClr val="tx1"/>
                          </a:solidFill>
                        </a:rPr>
                        <a:t>Use</a:t>
                      </a:r>
                    </a:p>
                  </a:txBody>
                  <a:tcPr/>
                </a:tc>
                <a:tc>
                  <a:txBody>
                    <a:bodyPr/>
                    <a:lstStyle/>
                    <a:p>
                      <a:r>
                        <a:rPr lang="en-US" dirty="0">
                          <a:solidFill>
                            <a:schemeClr val="tx1"/>
                          </a:solidFill>
                        </a:rPr>
                        <a:t>Goal</a:t>
                      </a:r>
                    </a:p>
                  </a:txBody>
                  <a:tcPr/>
                </a:tc>
                <a:extLst>
                  <a:ext uri="{0D108BD9-81ED-4DB2-BD59-A6C34878D82A}">
                    <a16:rowId xmlns:a16="http://schemas.microsoft.com/office/drawing/2014/main" val="2442180352"/>
                  </a:ext>
                </a:extLst>
              </a:tr>
              <a:tr h="745726">
                <a:tc>
                  <a:txBody>
                    <a:bodyPr/>
                    <a:lstStyle/>
                    <a:p>
                      <a:r>
                        <a:rPr lang="en-US" dirty="0"/>
                        <a:t>$2,103,849</a:t>
                      </a:r>
                    </a:p>
                  </a:txBody>
                  <a:tcPr>
                    <a:solidFill>
                      <a:srgbClr val="8AAF8E">
                        <a:alpha val="62000"/>
                      </a:srgbClr>
                    </a:solidFill>
                  </a:tcPr>
                </a:tc>
                <a:tc>
                  <a:txBody>
                    <a:bodyPr/>
                    <a:lstStyle/>
                    <a:p>
                      <a:r>
                        <a:rPr lang="en-US" dirty="0"/>
                        <a:t>HOME</a:t>
                      </a:r>
                    </a:p>
                  </a:txBody>
                  <a:tcPr>
                    <a:solidFill>
                      <a:srgbClr val="8AAF8E">
                        <a:alpha val="62000"/>
                      </a:srgbClr>
                    </a:solidFill>
                  </a:tcPr>
                </a:tc>
                <a:tc rowSpan="2">
                  <a:txBody>
                    <a:bodyPr/>
                    <a:lstStyle/>
                    <a:p>
                      <a:endParaRPr lang="en-US" dirty="0">
                        <a:solidFill>
                          <a:schemeClr val="tx1"/>
                        </a:solidFill>
                      </a:endParaRPr>
                    </a:p>
                    <a:p>
                      <a:pPr algn="ctr"/>
                      <a:r>
                        <a:rPr lang="en-US" dirty="0">
                          <a:solidFill>
                            <a:schemeClr val="tx1"/>
                          </a:solidFill>
                        </a:rPr>
                        <a:t>Multifamily Housing Development under Rental Loan Program</a:t>
                      </a:r>
                      <a:endParaRPr lang="en-US" dirty="0"/>
                    </a:p>
                  </a:txBody>
                  <a:tcPr>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5400000" scaled="1"/>
                      <a:tileRect/>
                    </a:gradFill>
                  </a:tcPr>
                </a:tc>
                <a:tc rowSpan="2">
                  <a:txBody>
                    <a:bodyPr/>
                    <a:lstStyle/>
                    <a:p>
                      <a:pPr algn="ctr">
                        <a:spcAft>
                          <a:spcPts val="600"/>
                        </a:spcAft>
                      </a:pPr>
                      <a:r>
                        <a:rPr lang="en-US" sz="1800" kern="1200" dirty="0">
                          <a:solidFill>
                            <a:schemeClr val="dk1"/>
                          </a:solidFill>
                          <a:latin typeface="+mn-lt"/>
                          <a:ea typeface="+mn-ea"/>
                          <a:cs typeface="+mn-cs"/>
                        </a:rPr>
                        <a:t>95 rental units constructed</a:t>
                      </a:r>
                    </a:p>
                    <a:p>
                      <a:pPr algn="ctr"/>
                      <a:r>
                        <a:rPr lang="en-US" sz="1800" kern="1200" dirty="0">
                          <a:solidFill>
                            <a:schemeClr val="dk1"/>
                          </a:solidFill>
                          <a:latin typeface="+mn-lt"/>
                          <a:ea typeface="+mn-ea"/>
                          <a:cs typeface="+mn-cs"/>
                        </a:rPr>
                        <a:t>10 rental units rehabilitated </a:t>
                      </a:r>
                    </a:p>
                  </a:txBody>
                  <a:tcPr anchor="ctr">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16200000" scaled="1"/>
                      <a:tileRect/>
                    </a:gradFill>
                  </a:tcPr>
                </a:tc>
                <a:extLst>
                  <a:ext uri="{0D108BD9-81ED-4DB2-BD59-A6C34878D82A}">
                    <a16:rowId xmlns:a16="http://schemas.microsoft.com/office/drawing/2014/main" val="127430442"/>
                  </a:ext>
                </a:extLst>
              </a:tr>
              <a:tr h="980713">
                <a:tc>
                  <a:txBody>
                    <a:bodyPr/>
                    <a:lstStyle/>
                    <a:p>
                      <a:r>
                        <a:rPr lang="en-US" dirty="0"/>
                        <a:t>$2,830,350</a:t>
                      </a:r>
                    </a:p>
                  </a:txBody>
                  <a:tcPr/>
                </a:tc>
                <a:tc>
                  <a:txBody>
                    <a:bodyPr/>
                    <a:lstStyle/>
                    <a:p>
                      <a:r>
                        <a:rPr lang="en-US" dirty="0"/>
                        <a:t>HTF</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4227150437"/>
                  </a:ext>
                </a:extLst>
              </a:tr>
            </a:tbl>
          </a:graphicData>
        </a:graphic>
      </p:graphicFrame>
      <p:sp>
        <p:nvSpPr>
          <p:cNvPr id="3" name="Rectangle 2">
            <a:extLst>
              <a:ext uri="{FF2B5EF4-FFF2-40B4-BE49-F238E27FC236}">
                <a16:creationId xmlns:a16="http://schemas.microsoft.com/office/drawing/2014/main" id="{A001D488-0045-E4AB-D1D1-CE8CEA1CC997}"/>
              </a:ext>
            </a:extLst>
          </p:cNvPr>
          <p:cNvSpPr/>
          <p:nvPr/>
        </p:nvSpPr>
        <p:spPr>
          <a:xfrm>
            <a:off x="309418" y="1259478"/>
            <a:ext cx="8525162" cy="23665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7497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49AF-0D9F-2DAA-F914-962E0293135F}"/>
              </a:ext>
            </a:extLst>
          </p:cNvPr>
          <p:cNvSpPr>
            <a:spLocks noGrp="1"/>
          </p:cNvSpPr>
          <p:nvPr>
            <p:ph type="title"/>
          </p:nvPr>
        </p:nvSpPr>
        <p:spPr>
          <a:xfrm>
            <a:off x="118110" y="160020"/>
            <a:ext cx="4972050" cy="623888"/>
          </a:xfrm>
        </p:spPr>
        <p:txBody>
          <a:bodyPr>
            <a:normAutofit/>
          </a:bodyPr>
          <a:lstStyle/>
          <a:p>
            <a:pPr algn="ctr"/>
            <a:r>
              <a:rPr lang="en-US" sz="2400" dirty="0">
                <a:solidFill>
                  <a:schemeClr val="tx1"/>
                </a:solidFill>
              </a:rPr>
              <a:t>Con Plan - Discussion Questions</a:t>
            </a:r>
          </a:p>
        </p:txBody>
      </p:sp>
      <p:sp>
        <p:nvSpPr>
          <p:cNvPr id="3" name="Content Placeholder 2">
            <a:extLst>
              <a:ext uri="{FF2B5EF4-FFF2-40B4-BE49-F238E27FC236}">
                <a16:creationId xmlns:a16="http://schemas.microsoft.com/office/drawing/2014/main" id="{C5D298B8-F31E-BDED-D2C0-0985D2C48DA5}"/>
              </a:ext>
            </a:extLst>
          </p:cNvPr>
          <p:cNvSpPr>
            <a:spLocks noGrp="1"/>
          </p:cNvSpPr>
          <p:nvPr>
            <p:ph idx="1"/>
          </p:nvPr>
        </p:nvSpPr>
        <p:spPr>
          <a:xfrm>
            <a:off x="213360" y="783908"/>
            <a:ext cx="8717280" cy="1974532"/>
          </a:xfrm>
        </p:spPr>
        <p:txBody>
          <a:bodyPr>
            <a:normAutofit lnSpcReduction="10000"/>
          </a:bodyPr>
          <a:lstStyle/>
          <a:p>
            <a:pPr marL="0" indent="0">
              <a:spcAft>
                <a:spcPts val="600"/>
              </a:spcAft>
              <a:buNone/>
            </a:pPr>
            <a:r>
              <a:rPr lang="en-US" sz="2200" dirty="0"/>
              <a:t>1. Which do you think are Maine’s most critical housing needs?</a:t>
            </a:r>
          </a:p>
          <a:p>
            <a:pPr lvl="1">
              <a:lnSpc>
                <a:spcPct val="100000"/>
              </a:lnSpc>
              <a:spcBef>
                <a:spcPts val="0"/>
              </a:spcBef>
            </a:pPr>
            <a:r>
              <a:rPr lang="en-US" sz="2000" dirty="0"/>
              <a:t>Increase supply of Affordable Housing</a:t>
            </a:r>
          </a:p>
          <a:p>
            <a:pPr lvl="1">
              <a:lnSpc>
                <a:spcPct val="100000"/>
              </a:lnSpc>
              <a:spcBef>
                <a:spcPts val="0"/>
              </a:spcBef>
            </a:pPr>
            <a:r>
              <a:rPr lang="en-US" sz="2000" dirty="0"/>
              <a:t>Increase Homeownership</a:t>
            </a:r>
          </a:p>
          <a:p>
            <a:pPr lvl="1">
              <a:lnSpc>
                <a:spcPct val="100000"/>
              </a:lnSpc>
              <a:spcBef>
                <a:spcPts val="0"/>
              </a:spcBef>
            </a:pPr>
            <a:r>
              <a:rPr lang="en-US" sz="2000" dirty="0"/>
              <a:t>Housing Rehabilitation</a:t>
            </a:r>
          </a:p>
          <a:p>
            <a:pPr lvl="1">
              <a:lnSpc>
                <a:spcPct val="100000"/>
              </a:lnSpc>
              <a:spcBef>
                <a:spcPts val="0"/>
              </a:spcBef>
            </a:pPr>
            <a:r>
              <a:rPr lang="en-US" sz="2000" dirty="0"/>
              <a:t>Preservation of Affordable Housing</a:t>
            </a:r>
          </a:p>
          <a:p>
            <a:pPr lvl="1">
              <a:lnSpc>
                <a:spcPct val="100000"/>
              </a:lnSpc>
              <a:spcBef>
                <a:spcPts val="0"/>
              </a:spcBef>
            </a:pPr>
            <a:r>
              <a:rPr lang="en-US" sz="2000" dirty="0"/>
              <a:t>Rental Assistance</a:t>
            </a:r>
          </a:p>
        </p:txBody>
      </p:sp>
      <p:sp>
        <p:nvSpPr>
          <p:cNvPr id="5" name="Content Placeholder 2">
            <a:extLst>
              <a:ext uri="{FF2B5EF4-FFF2-40B4-BE49-F238E27FC236}">
                <a16:creationId xmlns:a16="http://schemas.microsoft.com/office/drawing/2014/main" id="{3B5198DD-3C8A-B21C-DA94-5598B4C6CA6F}"/>
              </a:ext>
            </a:extLst>
          </p:cNvPr>
          <p:cNvSpPr txBox="1">
            <a:spLocks/>
          </p:cNvSpPr>
          <p:nvPr/>
        </p:nvSpPr>
        <p:spPr>
          <a:xfrm>
            <a:off x="213360" y="2666048"/>
            <a:ext cx="8717280" cy="412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2200" dirty="0"/>
              <a:t>2. What are the greatest barriers to increased housing production?</a:t>
            </a:r>
          </a:p>
        </p:txBody>
      </p:sp>
      <p:sp>
        <p:nvSpPr>
          <p:cNvPr id="11" name="Content Placeholder 2">
            <a:extLst>
              <a:ext uri="{FF2B5EF4-FFF2-40B4-BE49-F238E27FC236}">
                <a16:creationId xmlns:a16="http://schemas.microsoft.com/office/drawing/2014/main" id="{4E74D5D8-2FDB-0556-382F-4894AD4D09D4}"/>
              </a:ext>
            </a:extLst>
          </p:cNvPr>
          <p:cNvSpPr txBox="1">
            <a:spLocks/>
          </p:cNvSpPr>
          <p:nvPr/>
        </p:nvSpPr>
        <p:spPr>
          <a:xfrm>
            <a:off x="213360" y="3382328"/>
            <a:ext cx="8717280" cy="8357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925" indent="-288925">
              <a:spcAft>
                <a:spcPts val="600"/>
              </a:spcAft>
              <a:buFont typeface="Arial" panose="020B0604020202020204" pitchFamily="34" charset="0"/>
              <a:buNone/>
            </a:pPr>
            <a:r>
              <a:rPr lang="en-US" sz="2200" dirty="0"/>
              <a:t>3. What supports, resources, policy changes or practices are most needed to address homelessness?</a:t>
            </a:r>
          </a:p>
        </p:txBody>
      </p:sp>
    </p:spTree>
    <p:extLst>
      <p:ext uri="{BB962C8B-B14F-4D97-AF65-F5344CB8AC3E}">
        <p14:creationId xmlns:p14="http://schemas.microsoft.com/office/powerpoint/2010/main" val="4089885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E1F81FB-3CE1-A015-9A07-1E470FB65BF6}"/>
              </a:ext>
            </a:extLst>
          </p:cNvPr>
          <p:cNvSpPr/>
          <p:nvPr/>
        </p:nvSpPr>
        <p:spPr>
          <a:xfrm>
            <a:off x="358428" y="771477"/>
            <a:ext cx="4320252" cy="1482214"/>
          </a:xfrm>
          <a:prstGeom prst="ellipse">
            <a:avLst/>
          </a:prstGeom>
          <a:solidFill>
            <a:srgbClr val="7ADA9A">
              <a:alpha val="39000"/>
            </a:srgb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DCC0BAFF-2CCE-9204-82B4-2FBBE302CED4}"/>
              </a:ext>
            </a:extLst>
          </p:cNvPr>
          <p:cNvSpPr txBox="1"/>
          <p:nvPr/>
        </p:nvSpPr>
        <p:spPr>
          <a:xfrm>
            <a:off x="358428" y="271187"/>
            <a:ext cx="7073347" cy="461665"/>
          </a:xfrm>
          <a:prstGeom prst="rect">
            <a:avLst/>
          </a:prstGeom>
          <a:noFill/>
        </p:spPr>
        <p:txBody>
          <a:bodyPr wrap="none" rtlCol="0">
            <a:spAutoFit/>
          </a:bodyPr>
          <a:lstStyle/>
          <a:p>
            <a:r>
              <a:rPr lang="en-US" sz="2400" b="1" dirty="0"/>
              <a:t>What is Affirmatively Furthering Fair Housing (AFFH) ?</a:t>
            </a:r>
            <a:endParaRPr lang="en-US" b="1" dirty="0"/>
          </a:p>
        </p:txBody>
      </p:sp>
      <p:sp>
        <p:nvSpPr>
          <p:cNvPr id="4" name="TextBox 3">
            <a:extLst>
              <a:ext uri="{FF2B5EF4-FFF2-40B4-BE49-F238E27FC236}">
                <a16:creationId xmlns:a16="http://schemas.microsoft.com/office/drawing/2014/main" id="{C43EC05C-7FA0-64C2-0640-C7F9322C1D52}"/>
              </a:ext>
            </a:extLst>
          </p:cNvPr>
          <p:cNvSpPr txBox="1"/>
          <p:nvPr/>
        </p:nvSpPr>
        <p:spPr>
          <a:xfrm>
            <a:off x="556260" y="1053362"/>
            <a:ext cx="4069080" cy="1200329"/>
          </a:xfrm>
          <a:prstGeom prst="rect">
            <a:avLst/>
          </a:prstGeom>
          <a:noFill/>
        </p:spPr>
        <p:txBody>
          <a:bodyPr wrap="square" rtlCol="0">
            <a:spAutoFit/>
          </a:bodyPr>
          <a:lstStyle/>
          <a:p>
            <a:pPr algn="ctr"/>
            <a:r>
              <a:rPr lang="en-US" dirty="0">
                <a:solidFill>
                  <a:schemeClr val="tx1"/>
                </a:solidFill>
              </a:rPr>
              <a:t>Agencies administering HUD </a:t>
            </a:r>
          </a:p>
          <a:p>
            <a:pPr algn="ctr"/>
            <a:r>
              <a:rPr lang="en-US" dirty="0">
                <a:solidFill>
                  <a:schemeClr val="tx1"/>
                </a:solidFill>
              </a:rPr>
              <a:t>programs must certify that they will, as participants, act to:</a:t>
            </a:r>
          </a:p>
          <a:p>
            <a:endParaRPr lang="en-US" dirty="0"/>
          </a:p>
        </p:txBody>
      </p:sp>
      <p:sp>
        <p:nvSpPr>
          <p:cNvPr id="5" name="Oval 4">
            <a:extLst>
              <a:ext uri="{FF2B5EF4-FFF2-40B4-BE49-F238E27FC236}">
                <a16:creationId xmlns:a16="http://schemas.microsoft.com/office/drawing/2014/main" id="{C810F9DD-9EC0-0EFC-D6A4-76073CF65F2B}"/>
              </a:ext>
            </a:extLst>
          </p:cNvPr>
          <p:cNvSpPr/>
          <p:nvPr/>
        </p:nvSpPr>
        <p:spPr>
          <a:xfrm>
            <a:off x="5174382" y="1192609"/>
            <a:ext cx="3797857" cy="120032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9017624-1D88-E739-CD62-5930365DFF91}"/>
              </a:ext>
            </a:extLst>
          </p:cNvPr>
          <p:cNvSpPr txBox="1"/>
          <p:nvPr/>
        </p:nvSpPr>
        <p:spPr>
          <a:xfrm>
            <a:off x="5344397" y="1296195"/>
            <a:ext cx="3463637" cy="1200329"/>
          </a:xfrm>
          <a:prstGeom prst="rect">
            <a:avLst/>
          </a:prstGeom>
          <a:noFill/>
        </p:spPr>
        <p:txBody>
          <a:bodyPr wrap="square" rtlCol="0">
            <a:spAutoFit/>
          </a:bodyPr>
          <a:lstStyle/>
          <a:p>
            <a:pPr algn="ctr"/>
            <a:r>
              <a:rPr lang="en-US" sz="1800" b="1" dirty="0"/>
              <a:t>Address significant disparities </a:t>
            </a:r>
            <a:r>
              <a:rPr lang="en-US" sz="1800" dirty="0"/>
              <a:t>in housing needs and in access to opportunity;</a:t>
            </a:r>
          </a:p>
          <a:p>
            <a:pPr algn="ctr"/>
            <a:r>
              <a:rPr lang="en-US" sz="1800" dirty="0"/>
              <a:t> </a:t>
            </a:r>
            <a:endParaRPr lang="en-US" dirty="0"/>
          </a:p>
        </p:txBody>
      </p:sp>
      <p:grpSp>
        <p:nvGrpSpPr>
          <p:cNvPr id="15" name="Group 14">
            <a:extLst>
              <a:ext uri="{FF2B5EF4-FFF2-40B4-BE49-F238E27FC236}">
                <a16:creationId xmlns:a16="http://schemas.microsoft.com/office/drawing/2014/main" id="{1573D07F-3FA1-9D9F-800D-63C302AA9986}"/>
              </a:ext>
            </a:extLst>
          </p:cNvPr>
          <p:cNvGrpSpPr/>
          <p:nvPr/>
        </p:nvGrpSpPr>
        <p:grpSpPr>
          <a:xfrm>
            <a:off x="2877547" y="2285420"/>
            <a:ext cx="4070002" cy="1307529"/>
            <a:chOff x="4904697" y="3063255"/>
            <a:chExt cx="4070002" cy="1307529"/>
          </a:xfrm>
        </p:grpSpPr>
        <p:sp>
          <p:nvSpPr>
            <p:cNvPr id="9" name="Oval 8">
              <a:extLst>
                <a:ext uri="{FF2B5EF4-FFF2-40B4-BE49-F238E27FC236}">
                  <a16:creationId xmlns:a16="http://schemas.microsoft.com/office/drawing/2014/main" id="{9E564046-BE2A-ABEE-F261-5EBC2338C0B3}"/>
                </a:ext>
              </a:extLst>
            </p:cNvPr>
            <p:cNvSpPr/>
            <p:nvPr/>
          </p:nvSpPr>
          <p:spPr>
            <a:xfrm>
              <a:off x="5124784" y="3063255"/>
              <a:ext cx="3849915" cy="130752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4AF69D0-FA5A-10F1-D266-84BA2298D55C}"/>
                </a:ext>
              </a:extLst>
            </p:cNvPr>
            <p:cNvSpPr txBox="1"/>
            <p:nvPr/>
          </p:nvSpPr>
          <p:spPr>
            <a:xfrm>
              <a:off x="4904697" y="3230892"/>
              <a:ext cx="3849915" cy="923330"/>
            </a:xfrm>
            <a:prstGeom prst="rect">
              <a:avLst/>
            </a:prstGeom>
            <a:noFill/>
          </p:spPr>
          <p:txBody>
            <a:bodyPr wrap="square" rtlCol="0">
              <a:spAutoFit/>
            </a:bodyPr>
            <a:lstStyle/>
            <a:p>
              <a:pPr lvl="1" algn="ctr"/>
              <a:r>
                <a:rPr lang="en-US" sz="1800" dirty="0"/>
                <a:t>Replace segregated living patterns with truly </a:t>
              </a:r>
              <a:r>
                <a:rPr lang="en-US" sz="1800" b="1" dirty="0"/>
                <a:t>integrated and balanced living patterns</a:t>
              </a:r>
              <a:r>
                <a:rPr lang="en-US" sz="1800" dirty="0"/>
                <a:t>; and</a:t>
              </a:r>
            </a:p>
          </p:txBody>
        </p:sp>
      </p:grpSp>
      <p:grpSp>
        <p:nvGrpSpPr>
          <p:cNvPr id="16" name="Group 15">
            <a:extLst>
              <a:ext uri="{FF2B5EF4-FFF2-40B4-BE49-F238E27FC236}">
                <a16:creationId xmlns:a16="http://schemas.microsoft.com/office/drawing/2014/main" id="{A74EE054-CF4D-78F9-E1D9-CB255973455B}"/>
              </a:ext>
            </a:extLst>
          </p:cNvPr>
          <p:cNvGrpSpPr/>
          <p:nvPr/>
        </p:nvGrpSpPr>
        <p:grpSpPr>
          <a:xfrm>
            <a:off x="4951039" y="3475114"/>
            <a:ext cx="4057595" cy="1301819"/>
            <a:chOff x="5307060" y="4463771"/>
            <a:chExt cx="3693778" cy="1127431"/>
          </a:xfrm>
        </p:grpSpPr>
        <p:sp>
          <p:nvSpPr>
            <p:cNvPr id="11" name="Oval 10">
              <a:extLst>
                <a:ext uri="{FF2B5EF4-FFF2-40B4-BE49-F238E27FC236}">
                  <a16:creationId xmlns:a16="http://schemas.microsoft.com/office/drawing/2014/main" id="{CA6B1F59-8802-6486-A26C-20F979614A35}"/>
                </a:ext>
              </a:extLst>
            </p:cNvPr>
            <p:cNvSpPr/>
            <p:nvPr/>
          </p:nvSpPr>
          <p:spPr>
            <a:xfrm>
              <a:off x="5347855" y="4463771"/>
              <a:ext cx="3652983" cy="111499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BAFA193-7FA4-F209-E215-8B34C99772DE}"/>
                </a:ext>
              </a:extLst>
            </p:cNvPr>
            <p:cNvSpPr txBox="1"/>
            <p:nvPr/>
          </p:nvSpPr>
          <p:spPr>
            <a:xfrm>
              <a:off x="5307060" y="4667872"/>
              <a:ext cx="3461428" cy="923330"/>
            </a:xfrm>
            <a:prstGeom prst="rect">
              <a:avLst/>
            </a:prstGeom>
            <a:noFill/>
          </p:spPr>
          <p:txBody>
            <a:bodyPr wrap="square" rtlCol="0">
              <a:spAutoFit/>
            </a:bodyPr>
            <a:lstStyle/>
            <a:p>
              <a:pPr lvl="1" algn="ctr"/>
              <a:r>
                <a:rPr lang="en-US" sz="1800" dirty="0"/>
                <a:t>Foster and maintain </a:t>
              </a:r>
              <a:r>
                <a:rPr lang="en-US" sz="1800" b="1" dirty="0"/>
                <a:t>compliance with civil rights and fair housing laws</a:t>
              </a:r>
              <a:r>
                <a:rPr lang="en-US" sz="1800" dirty="0"/>
                <a:t>.</a:t>
              </a:r>
            </a:p>
          </p:txBody>
        </p:sp>
      </p:grpSp>
      <p:sp>
        <p:nvSpPr>
          <p:cNvPr id="18" name="TextBox 17">
            <a:extLst>
              <a:ext uri="{FF2B5EF4-FFF2-40B4-BE49-F238E27FC236}">
                <a16:creationId xmlns:a16="http://schemas.microsoft.com/office/drawing/2014/main" id="{D55B6C47-115D-EF23-0DE0-00B960A82531}"/>
              </a:ext>
            </a:extLst>
          </p:cNvPr>
          <p:cNvSpPr txBox="1"/>
          <p:nvPr/>
        </p:nvSpPr>
        <p:spPr>
          <a:xfrm>
            <a:off x="206028" y="5013593"/>
            <a:ext cx="8766211" cy="769441"/>
          </a:xfrm>
          <a:prstGeom prst="rect">
            <a:avLst/>
          </a:prstGeom>
          <a:noFill/>
        </p:spPr>
        <p:txBody>
          <a:bodyPr wrap="square">
            <a:spAutoFit/>
          </a:bodyPr>
          <a:lstStyle/>
          <a:p>
            <a:r>
              <a:rPr lang="en-US" sz="2200" i="1" dirty="0"/>
              <a:t>HUD requires participating agencies to perform “</a:t>
            </a:r>
            <a:r>
              <a:rPr lang="en-US" sz="2200" b="1" i="1" dirty="0"/>
              <a:t>Fair Housing Analysis of Impediments” </a:t>
            </a:r>
            <a:r>
              <a:rPr lang="en-US" sz="2200" i="1" dirty="0"/>
              <a:t>identifying housing opportunity barriers.</a:t>
            </a:r>
          </a:p>
        </p:txBody>
      </p:sp>
    </p:spTree>
    <p:extLst>
      <p:ext uri="{BB962C8B-B14F-4D97-AF65-F5344CB8AC3E}">
        <p14:creationId xmlns:p14="http://schemas.microsoft.com/office/powerpoint/2010/main" val="489797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E4D869A-1019-0EB8-AE28-B1EDCCF99F9F}"/>
              </a:ext>
            </a:extLst>
          </p:cNvPr>
          <p:cNvSpPr txBox="1"/>
          <p:nvPr/>
        </p:nvSpPr>
        <p:spPr>
          <a:xfrm>
            <a:off x="352425" y="219372"/>
            <a:ext cx="4069063" cy="461665"/>
          </a:xfrm>
          <a:prstGeom prst="rect">
            <a:avLst/>
          </a:prstGeom>
          <a:noFill/>
        </p:spPr>
        <p:txBody>
          <a:bodyPr wrap="none" rtlCol="0">
            <a:spAutoFit/>
          </a:bodyPr>
          <a:lstStyle/>
          <a:p>
            <a:r>
              <a:rPr lang="en-US" sz="2400" b="1" dirty="0"/>
              <a:t>Fair Housing Analysis - process</a:t>
            </a:r>
            <a:endParaRPr lang="en-US" b="1" dirty="0"/>
          </a:p>
        </p:txBody>
      </p:sp>
      <p:sp>
        <p:nvSpPr>
          <p:cNvPr id="9" name="Content Placeholder 2">
            <a:extLst>
              <a:ext uri="{FF2B5EF4-FFF2-40B4-BE49-F238E27FC236}">
                <a16:creationId xmlns:a16="http://schemas.microsoft.com/office/drawing/2014/main" id="{2CDA5986-EB2B-76F2-62FE-96B0DE47EE9C}"/>
              </a:ext>
            </a:extLst>
          </p:cNvPr>
          <p:cNvSpPr txBox="1">
            <a:spLocks/>
          </p:cNvSpPr>
          <p:nvPr/>
        </p:nvSpPr>
        <p:spPr>
          <a:xfrm>
            <a:off x="352425" y="2694039"/>
            <a:ext cx="8717280" cy="3049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US" sz="2000" dirty="0"/>
              <a:t>2. Required considerations:</a:t>
            </a:r>
          </a:p>
          <a:p>
            <a:pPr lvl="1">
              <a:lnSpc>
                <a:spcPct val="120000"/>
              </a:lnSpc>
              <a:spcBef>
                <a:spcPts val="0"/>
              </a:spcBef>
              <a:spcAft>
                <a:spcPts val="600"/>
              </a:spcAft>
            </a:pPr>
            <a:r>
              <a:rPr lang="en-US" sz="2000" dirty="0"/>
              <a:t>Housing laws, regulations, and policies</a:t>
            </a:r>
          </a:p>
          <a:p>
            <a:pPr lvl="1">
              <a:lnSpc>
                <a:spcPct val="120000"/>
              </a:lnSpc>
              <a:spcBef>
                <a:spcPts val="0"/>
              </a:spcBef>
              <a:spcAft>
                <a:spcPts val="600"/>
              </a:spcAft>
            </a:pPr>
            <a:r>
              <a:rPr lang="en-US" sz="2000" dirty="0"/>
              <a:t>Availability of affordable, accessible housing in a range of unit sizes</a:t>
            </a:r>
          </a:p>
          <a:p>
            <a:pPr lvl="1">
              <a:lnSpc>
                <a:spcPct val="120000"/>
              </a:lnSpc>
              <a:spcBef>
                <a:spcPts val="0"/>
              </a:spcBef>
              <a:spcAft>
                <a:spcPts val="600"/>
              </a:spcAft>
            </a:pPr>
            <a:r>
              <a:rPr lang="en-US" sz="2000" dirty="0"/>
              <a:t>Housing opportunity restrictions based on race, color, age, religion, sex, sexual orientation, disability, familial status, ancestry or national origin (Maine identified protected classes)</a:t>
            </a:r>
          </a:p>
        </p:txBody>
      </p:sp>
      <p:sp>
        <p:nvSpPr>
          <p:cNvPr id="10" name="Content Placeholder 2">
            <a:extLst>
              <a:ext uri="{FF2B5EF4-FFF2-40B4-BE49-F238E27FC236}">
                <a16:creationId xmlns:a16="http://schemas.microsoft.com/office/drawing/2014/main" id="{F6671020-39A7-D5A5-CC56-B63F228FEC13}"/>
              </a:ext>
            </a:extLst>
          </p:cNvPr>
          <p:cNvSpPr txBox="1">
            <a:spLocks/>
          </p:cNvSpPr>
          <p:nvPr/>
        </p:nvSpPr>
        <p:spPr>
          <a:xfrm>
            <a:off x="352425" y="958215"/>
            <a:ext cx="8717280" cy="1735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2200" dirty="0"/>
              <a:t>1. Steps:</a:t>
            </a:r>
          </a:p>
          <a:p>
            <a:pPr lvl="1">
              <a:lnSpc>
                <a:spcPct val="100000"/>
              </a:lnSpc>
              <a:spcBef>
                <a:spcPts val="0"/>
              </a:spcBef>
              <a:spcAft>
                <a:spcPts val="600"/>
              </a:spcAft>
            </a:pPr>
            <a:r>
              <a:rPr lang="en-US" sz="2000" dirty="0"/>
              <a:t>Identify fair housing issues</a:t>
            </a:r>
          </a:p>
          <a:p>
            <a:pPr lvl="1">
              <a:lnSpc>
                <a:spcPct val="100000"/>
              </a:lnSpc>
              <a:spcBef>
                <a:spcPts val="0"/>
              </a:spcBef>
              <a:spcAft>
                <a:spcPts val="600"/>
              </a:spcAft>
            </a:pPr>
            <a:r>
              <a:rPr lang="en-US" sz="2000" dirty="0"/>
              <a:t>Develop a plan to address them, including goals to eliminate discrimination, segregation and disparities</a:t>
            </a:r>
          </a:p>
        </p:txBody>
      </p:sp>
    </p:spTree>
    <p:extLst>
      <p:ext uri="{BB962C8B-B14F-4D97-AF65-F5344CB8AC3E}">
        <p14:creationId xmlns:p14="http://schemas.microsoft.com/office/powerpoint/2010/main" val="1331353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65D12E-8FFF-76BE-0DE5-7759376C074E}"/>
              </a:ext>
            </a:extLst>
          </p:cNvPr>
          <p:cNvSpPr txBox="1"/>
          <p:nvPr/>
        </p:nvSpPr>
        <p:spPr>
          <a:xfrm>
            <a:off x="352425" y="219372"/>
            <a:ext cx="5687198" cy="461665"/>
          </a:xfrm>
          <a:prstGeom prst="rect">
            <a:avLst/>
          </a:prstGeom>
          <a:noFill/>
        </p:spPr>
        <p:txBody>
          <a:bodyPr wrap="none" rtlCol="0">
            <a:spAutoFit/>
          </a:bodyPr>
          <a:lstStyle/>
          <a:p>
            <a:r>
              <a:rPr lang="en-US" sz="2400" b="1" dirty="0"/>
              <a:t>Fair Housing Data – Disability, by Age</a:t>
            </a:r>
            <a:endParaRPr lang="en-US" b="1" dirty="0"/>
          </a:p>
        </p:txBody>
      </p:sp>
      <p:sp>
        <p:nvSpPr>
          <p:cNvPr id="4" name="TextBox 3">
            <a:extLst>
              <a:ext uri="{FF2B5EF4-FFF2-40B4-BE49-F238E27FC236}">
                <a16:creationId xmlns:a16="http://schemas.microsoft.com/office/drawing/2014/main" id="{2E8C82B8-A60A-CD91-22C1-87C289422752}"/>
              </a:ext>
            </a:extLst>
          </p:cNvPr>
          <p:cNvSpPr txBox="1"/>
          <p:nvPr/>
        </p:nvSpPr>
        <p:spPr>
          <a:xfrm>
            <a:off x="6280219" y="817533"/>
            <a:ext cx="2642717" cy="3806876"/>
          </a:xfrm>
          <a:prstGeom prst="rect">
            <a:avLst/>
          </a:prstGeom>
          <a:noFill/>
        </p:spPr>
        <p:txBody>
          <a:bodyPr wrap="square">
            <a:spAutoFit/>
          </a:bodyPr>
          <a:lstStyle/>
          <a:p>
            <a:pPr marL="0" marR="0">
              <a:lnSpc>
                <a:spcPct val="115000"/>
              </a:lnSpc>
              <a:spcBef>
                <a:spcPts val="0"/>
              </a:spcBef>
              <a:spcAft>
                <a:spcPts val="800"/>
              </a:spcAft>
            </a:pPr>
            <a:r>
              <a:rPr lang="en-US" sz="2000" kern="100" dirty="0">
                <a:effectLst/>
                <a:latin typeface="+mj-lt"/>
                <a:ea typeface="Calibri" panose="020F0502020204030204" pitchFamily="34" charset="0"/>
                <a:cs typeface="Times New Roman" panose="02020603050405020304" pitchFamily="18" charset="0"/>
              </a:rPr>
              <a:t>In Maine 15.8% of individuals have one or more disabilities. </a:t>
            </a:r>
          </a:p>
          <a:p>
            <a:pPr marL="0" marR="0">
              <a:lnSpc>
                <a:spcPct val="115000"/>
              </a:lnSpc>
              <a:spcBef>
                <a:spcPts val="0"/>
              </a:spcBef>
              <a:spcAft>
                <a:spcPts val="800"/>
              </a:spcAft>
            </a:pPr>
            <a:endParaRPr lang="en-US" sz="2000" kern="100" dirty="0">
              <a:latin typeface="+mj-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2000" kern="100" dirty="0">
                <a:effectLst/>
                <a:latin typeface="+mj-lt"/>
                <a:ea typeface="Calibri" panose="020F0502020204030204" pitchFamily="34" charset="0"/>
                <a:cs typeface="Times New Roman" panose="02020603050405020304" pitchFamily="18" charset="0"/>
              </a:rPr>
              <a:t>42% of Fair Housing complaints received by the Maine Human Rights Commission regard disability discrimination. </a:t>
            </a:r>
          </a:p>
        </p:txBody>
      </p:sp>
      <p:graphicFrame>
        <p:nvGraphicFramePr>
          <p:cNvPr id="5" name="Chart 4">
            <a:extLst>
              <a:ext uri="{FF2B5EF4-FFF2-40B4-BE49-F238E27FC236}">
                <a16:creationId xmlns:a16="http://schemas.microsoft.com/office/drawing/2014/main" id="{1B7042CA-D9E4-0171-5B13-3985E943EAD1}"/>
              </a:ext>
            </a:extLst>
          </p:cNvPr>
          <p:cNvGraphicFramePr/>
          <p:nvPr>
            <p:extLst>
              <p:ext uri="{D42A27DB-BD31-4B8C-83A1-F6EECF244321}">
                <p14:modId xmlns:p14="http://schemas.microsoft.com/office/powerpoint/2010/main" val="379602907"/>
              </p:ext>
            </p:extLst>
          </p:nvPr>
        </p:nvGraphicFramePr>
        <p:xfrm>
          <a:off x="-533014" y="681037"/>
          <a:ext cx="7458075" cy="4395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3600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2488AD-B450-6F98-2351-94370CBCFB0E}"/>
              </a:ext>
            </a:extLst>
          </p:cNvPr>
          <p:cNvSpPr txBox="1"/>
          <p:nvPr/>
        </p:nvSpPr>
        <p:spPr>
          <a:xfrm>
            <a:off x="219074" y="209847"/>
            <a:ext cx="8762879" cy="461665"/>
          </a:xfrm>
          <a:prstGeom prst="rect">
            <a:avLst/>
          </a:prstGeom>
          <a:noFill/>
        </p:spPr>
        <p:txBody>
          <a:bodyPr wrap="square" rtlCol="0">
            <a:spAutoFit/>
          </a:bodyPr>
          <a:lstStyle/>
          <a:p>
            <a:r>
              <a:rPr lang="en-US" sz="2400" b="1" dirty="0"/>
              <a:t>Fair Housing Analysis - Impediments Identified in 2019</a:t>
            </a:r>
            <a:endParaRPr lang="en-US" b="1" dirty="0"/>
          </a:p>
        </p:txBody>
      </p:sp>
      <p:sp>
        <p:nvSpPr>
          <p:cNvPr id="7" name="TextBox 6">
            <a:extLst>
              <a:ext uri="{FF2B5EF4-FFF2-40B4-BE49-F238E27FC236}">
                <a16:creationId xmlns:a16="http://schemas.microsoft.com/office/drawing/2014/main" id="{C5573CBF-8E6C-EF88-86CD-5E7EF93B63E9}"/>
              </a:ext>
            </a:extLst>
          </p:cNvPr>
          <p:cNvSpPr txBox="1"/>
          <p:nvPr/>
        </p:nvSpPr>
        <p:spPr>
          <a:xfrm>
            <a:off x="495300" y="952124"/>
            <a:ext cx="2752725" cy="446276"/>
          </a:xfrm>
          <a:prstGeom prst="rect">
            <a:avLst/>
          </a:prstGeom>
          <a:noFill/>
        </p:spPr>
        <p:txBody>
          <a:bodyPr wrap="square" rtlCol="0">
            <a:spAutoFit/>
          </a:bodyPr>
          <a:lstStyle/>
          <a:p>
            <a:endParaRPr lang="en-US" sz="2300" dirty="0"/>
          </a:p>
        </p:txBody>
      </p:sp>
      <p:sp>
        <p:nvSpPr>
          <p:cNvPr id="8" name="TextBox 7">
            <a:extLst>
              <a:ext uri="{FF2B5EF4-FFF2-40B4-BE49-F238E27FC236}">
                <a16:creationId xmlns:a16="http://schemas.microsoft.com/office/drawing/2014/main" id="{CA8B5C73-CF91-1E52-51B8-F0D4BD60C8DC}"/>
              </a:ext>
            </a:extLst>
          </p:cNvPr>
          <p:cNvSpPr txBox="1"/>
          <p:nvPr/>
        </p:nvSpPr>
        <p:spPr>
          <a:xfrm>
            <a:off x="6205537" y="2700491"/>
            <a:ext cx="914400" cy="446276"/>
          </a:xfrm>
          <a:prstGeom prst="rect">
            <a:avLst/>
          </a:prstGeom>
          <a:noFill/>
        </p:spPr>
        <p:txBody>
          <a:bodyPr wrap="square" rtlCol="0">
            <a:spAutoFit/>
          </a:bodyPr>
          <a:lstStyle/>
          <a:p>
            <a:endParaRPr lang="en-US" sz="2300" dirty="0"/>
          </a:p>
        </p:txBody>
      </p:sp>
      <p:sp>
        <p:nvSpPr>
          <p:cNvPr id="9" name="TextBox 8">
            <a:extLst>
              <a:ext uri="{FF2B5EF4-FFF2-40B4-BE49-F238E27FC236}">
                <a16:creationId xmlns:a16="http://schemas.microsoft.com/office/drawing/2014/main" id="{B96E296E-86E7-FAD5-41F8-B79E03F208E5}"/>
              </a:ext>
            </a:extLst>
          </p:cNvPr>
          <p:cNvSpPr txBox="1"/>
          <p:nvPr/>
        </p:nvSpPr>
        <p:spPr>
          <a:xfrm>
            <a:off x="219074" y="762180"/>
            <a:ext cx="8220076" cy="557653"/>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285750" indent="-285750">
              <a:lnSpc>
                <a:spcPct val="150000"/>
              </a:lnSpc>
              <a:spcBef>
                <a:spcPts val="0"/>
              </a:spcBef>
              <a:spcAft>
                <a:spcPts val="600"/>
              </a:spcAft>
              <a:buFont typeface="Arial" panose="020B0604020202020204" pitchFamily="34" charset="0"/>
              <a:buChar char="•"/>
            </a:pPr>
            <a:r>
              <a:rPr lang="en-US" sz="2300" dirty="0"/>
              <a:t>Lack of Affordable Housing</a:t>
            </a:r>
          </a:p>
        </p:txBody>
      </p:sp>
      <p:sp>
        <p:nvSpPr>
          <p:cNvPr id="12" name="TextBox 11">
            <a:extLst>
              <a:ext uri="{FF2B5EF4-FFF2-40B4-BE49-F238E27FC236}">
                <a16:creationId xmlns:a16="http://schemas.microsoft.com/office/drawing/2014/main" id="{70C07DE2-2E6A-8827-E34F-3F669457A44C}"/>
              </a:ext>
            </a:extLst>
          </p:cNvPr>
          <p:cNvSpPr txBox="1"/>
          <p:nvPr/>
        </p:nvSpPr>
        <p:spPr>
          <a:xfrm>
            <a:off x="562812" y="1419734"/>
            <a:ext cx="7876338" cy="557653"/>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285750" indent="-285750">
              <a:lnSpc>
                <a:spcPct val="150000"/>
              </a:lnSpc>
              <a:spcAft>
                <a:spcPts val="600"/>
              </a:spcAft>
              <a:buFont typeface="Arial" panose="020B0604020202020204" pitchFamily="34" charset="0"/>
              <a:buChar char="•"/>
            </a:pPr>
            <a:r>
              <a:rPr lang="en-US" sz="2300" dirty="0"/>
              <a:t>Racial, ethnic and cultural barriers</a:t>
            </a:r>
          </a:p>
        </p:txBody>
      </p:sp>
      <p:sp>
        <p:nvSpPr>
          <p:cNvPr id="13" name="TextBox 12">
            <a:extLst>
              <a:ext uri="{FF2B5EF4-FFF2-40B4-BE49-F238E27FC236}">
                <a16:creationId xmlns:a16="http://schemas.microsoft.com/office/drawing/2014/main" id="{875DFCA5-EC45-1FFE-DFD7-0FA129C68F26}"/>
              </a:ext>
            </a:extLst>
          </p:cNvPr>
          <p:cNvSpPr txBox="1"/>
          <p:nvPr/>
        </p:nvSpPr>
        <p:spPr>
          <a:xfrm>
            <a:off x="880427" y="2105429"/>
            <a:ext cx="7558723" cy="787844"/>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342900" indent="-342900">
              <a:lnSpc>
                <a:spcPts val="2800"/>
              </a:lnSpc>
              <a:spcBef>
                <a:spcPts val="0"/>
              </a:spcBef>
              <a:spcAft>
                <a:spcPts val="600"/>
              </a:spcAft>
              <a:buFont typeface="Arial" panose="020B0604020202020204" pitchFamily="34" charset="0"/>
              <a:buChar char="•"/>
            </a:pPr>
            <a:r>
              <a:rPr lang="en-US" sz="2300" dirty="0"/>
              <a:t>Planning/zoning decisions that impede housing access for disabled individuals</a:t>
            </a:r>
          </a:p>
        </p:txBody>
      </p:sp>
      <p:sp>
        <p:nvSpPr>
          <p:cNvPr id="14" name="TextBox 13">
            <a:extLst>
              <a:ext uri="{FF2B5EF4-FFF2-40B4-BE49-F238E27FC236}">
                <a16:creationId xmlns:a16="http://schemas.microsoft.com/office/drawing/2014/main" id="{FA96EF5F-84B5-A40F-5CC0-4F494659A149}"/>
              </a:ext>
            </a:extLst>
          </p:cNvPr>
          <p:cNvSpPr txBox="1"/>
          <p:nvPr/>
        </p:nvSpPr>
        <p:spPr>
          <a:xfrm>
            <a:off x="1692452" y="3923457"/>
            <a:ext cx="6746698" cy="787844"/>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285750" indent="-285750">
              <a:lnSpc>
                <a:spcPts val="2800"/>
              </a:lnSpc>
              <a:spcAft>
                <a:spcPts val="600"/>
              </a:spcAft>
              <a:buFont typeface="Arial" panose="020B0604020202020204" pitchFamily="34" charset="0"/>
              <a:buChar char="•"/>
            </a:pPr>
            <a:r>
              <a:rPr lang="en-US" sz="2300" dirty="0"/>
              <a:t>Limited access to neighborhood opportunities and community assets</a:t>
            </a:r>
          </a:p>
        </p:txBody>
      </p:sp>
      <p:sp>
        <p:nvSpPr>
          <p:cNvPr id="15" name="TextBox 14">
            <a:extLst>
              <a:ext uri="{FF2B5EF4-FFF2-40B4-BE49-F238E27FC236}">
                <a16:creationId xmlns:a16="http://schemas.microsoft.com/office/drawing/2014/main" id="{995FCAC7-819D-C005-789B-C885C9CA4B30}"/>
              </a:ext>
            </a:extLst>
          </p:cNvPr>
          <p:cNvSpPr txBox="1"/>
          <p:nvPr/>
        </p:nvSpPr>
        <p:spPr>
          <a:xfrm>
            <a:off x="1262063" y="3008608"/>
            <a:ext cx="7177087" cy="787844"/>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285750" indent="-285750">
              <a:lnSpc>
                <a:spcPts val="2800"/>
              </a:lnSpc>
              <a:spcAft>
                <a:spcPts val="600"/>
              </a:spcAft>
              <a:buFont typeface="Arial" panose="020B0604020202020204" pitchFamily="34" charset="0"/>
              <a:buChar char="•"/>
            </a:pPr>
            <a:r>
              <a:rPr lang="en-US" sz="2300" dirty="0"/>
              <a:t>Lack of availability and access to housing for disabled individuals</a:t>
            </a:r>
          </a:p>
        </p:txBody>
      </p:sp>
      <p:sp>
        <p:nvSpPr>
          <p:cNvPr id="16" name="TextBox 15">
            <a:extLst>
              <a:ext uri="{FF2B5EF4-FFF2-40B4-BE49-F238E27FC236}">
                <a16:creationId xmlns:a16="http://schemas.microsoft.com/office/drawing/2014/main" id="{1728E94F-AB7A-156E-53EC-0EAAC9713A46}"/>
              </a:ext>
            </a:extLst>
          </p:cNvPr>
          <p:cNvSpPr txBox="1"/>
          <p:nvPr/>
        </p:nvSpPr>
        <p:spPr>
          <a:xfrm>
            <a:off x="2085975" y="4826636"/>
            <a:ext cx="6353175" cy="787844"/>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285750" indent="-285750">
              <a:lnSpc>
                <a:spcPts val="2800"/>
              </a:lnSpc>
              <a:spcAft>
                <a:spcPts val="600"/>
              </a:spcAft>
              <a:buFont typeface="Arial" panose="020B0604020202020204" pitchFamily="34" charset="0"/>
              <a:buChar char="•"/>
            </a:pPr>
            <a:r>
              <a:rPr lang="en-US" sz="2300" dirty="0"/>
              <a:t>Lack of understanding of fair housing and affirmatively furthering fair housing</a:t>
            </a:r>
            <a:endParaRPr lang="en-US" sz="2200" dirty="0"/>
          </a:p>
        </p:txBody>
      </p:sp>
    </p:spTree>
    <p:extLst>
      <p:ext uri="{BB962C8B-B14F-4D97-AF65-F5344CB8AC3E}">
        <p14:creationId xmlns:p14="http://schemas.microsoft.com/office/powerpoint/2010/main" val="344059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573CBF-8E6C-EF88-86CD-5E7EF93B63E9}"/>
              </a:ext>
            </a:extLst>
          </p:cNvPr>
          <p:cNvSpPr txBox="1"/>
          <p:nvPr/>
        </p:nvSpPr>
        <p:spPr>
          <a:xfrm>
            <a:off x="495300" y="952124"/>
            <a:ext cx="2752725" cy="446276"/>
          </a:xfrm>
          <a:prstGeom prst="rect">
            <a:avLst/>
          </a:prstGeom>
          <a:noFill/>
        </p:spPr>
        <p:txBody>
          <a:bodyPr wrap="square" rtlCol="0">
            <a:spAutoFit/>
          </a:bodyPr>
          <a:lstStyle/>
          <a:p>
            <a:endParaRPr lang="en-US" sz="2300" dirty="0"/>
          </a:p>
        </p:txBody>
      </p:sp>
      <p:sp>
        <p:nvSpPr>
          <p:cNvPr id="8" name="TextBox 7">
            <a:extLst>
              <a:ext uri="{FF2B5EF4-FFF2-40B4-BE49-F238E27FC236}">
                <a16:creationId xmlns:a16="http://schemas.microsoft.com/office/drawing/2014/main" id="{CA8B5C73-CF91-1E52-51B8-F0D4BD60C8DC}"/>
              </a:ext>
            </a:extLst>
          </p:cNvPr>
          <p:cNvSpPr txBox="1"/>
          <p:nvPr/>
        </p:nvSpPr>
        <p:spPr>
          <a:xfrm>
            <a:off x="6205537" y="2971800"/>
            <a:ext cx="914400" cy="446276"/>
          </a:xfrm>
          <a:prstGeom prst="rect">
            <a:avLst/>
          </a:prstGeom>
          <a:noFill/>
        </p:spPr>
        <p:txBody>
          <a:bodyPr wrap="square" rtlCol="0">
            <a:spAutoFit/>
          </a:bodyPr>
          <a:lstStyle/>
          <a:p>
            <a:endParaRPr lang="en-US" sz="2300" dirty="0"/>
          </a:p>
        </p:txBody>
      </p:sp>
      <p:sp>
        <p:nvSpPr>
          <p:cNvPr id="9" name="TextBox 8">
            <a:extLst>
              <a:ext uri="{FF2B5EF4-FFF2-40B4-BE49-F238E27FC236}">
                <a16:creationId xmlns:a16="http://schemas.microsoft.com/office/drawing/2014/main" id="{B96E296E-86E7-FAD5-41F8-B79E03F208E5}"/>
              </a:ext>
            </a:extLst>
          </p:cNvPr>
          <p:cNvSpPr txBox="1"/>
          <p:nvPr/>
        </p:nvSpPr>
        <p:spPr>
          <a:xfrm>
            <a:off x="151027" y="770071"/>
            <a:ext cx="8680458" cy="577850"/>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285750" indent="-285750">
              <a:lnSpc>
                <a:spcPct val="150000"/>
              </a:lnSpc>
              <a:spcBef>
                <a:spcPts val="0"/>
              </a:spcBef>
              <a:spcAft>
                <a:spcPts val="600"/>
              </a:spcAft>
              <a:buFont typeface="Arial" panose="020B0604020202020204" pitchFamily="34" charset="0"/>
              <a:buChar char="•"/>
            </a:pPr>
            <a:r>
              <a:rPr lang="en-US" sz="2400" dirty="0"/>
              <a:t>Increased affordable housing development and preservation</a:t>
            </a:r>
            <a:endParaRPr lang="en-US" sz="2300" dirty="0"/>
          </a:p>
        </p:txBody>
      </p:sp>
      <p:sp>
        <p:nvSpPr>
          <p:cNvPr id="12" name="TextBox 11">
            <a:extLst>
              <a:ext uri="{FF2B5EF4-FFF2-40B4-BE49-F238E27FC236}">
                <a16:creationId xmlns:a16="http://schemas.microsoft.com/office/drawing/2014/main" id="{70C07DE2-2E6A-8827-E34F-3F669457A44C}"/>
              </a:ext>
            </a:extLst>
          </p:cNvPr>
          <p:cNvSpPr txBox="1"/>
          <p:nvPr/>
        </p:nvSpPr>
        <p:spPr>
          <a:xfrm>
            <a:off x="495300" y="1422173"/>
            <a:ext cx="8336185" cy="830997"/>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342900" indent="-342900">
              <a:buFont typeface="Arial" panose="020B0604020202020204" pitchFamily="34" charset="0"/>
              <a:buChar char="•"/>
            </a:pPr>
            <a:r>
              <a:rPr lang="en-US" sz="2400" dirty="0"/>
              <a:t>Increased homebuyer affordability (lower interest rate, down payment assistance, and education components)</a:t>
            </a:r>
          </a:p>
        </p:txBody>
      </p:sp>
      <p:sp>
        <p:nvSpPr>
          <p:cNvPr id="13" name="TextBox 12">
            <a:extLst>
              <a:ext uri="{FF2B5EF4-FFF2-40B4-BE49-F238E27FC236}">
                <a16:creationId xmlns:a16="http://schemas.microsoft.com/office/drawing/2014/main" id="{875DFCA5-EC45-1FFE-DFD7-0FA129C68F26}"/>
              </a:ext>
            </a:extLst>
          </p:cNvPr>
          <p:cNvSpPr txBox="1"/>
          <p:nvPr/>
        </p:nvSpPr>
        <p:spPr>
          <a:xfrm>
            <a:off x="949125" y="2340354"/>
            <a:ext cx="7871662" cy="461665"/>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342900" indent="-342900">
              <a:buFont typeface="Arial" panose="020B0604020202020204" pitchFamily="34" charset="0"/>
              <a:buChar char="•"/>
            </a:pPr>
            <a:r>
              <a:rPr lang="en-US" sz="2400" dirty="0"/>
              <a:t>Cultural outreach for program participation</a:t>
            </a:r>
          </a:p>
        </p:txBody>
      </p:sp>
      <p:sp>
        <p:nvSpPr>
          <p:cNvPr id="14" name="TextBox 13">
            <a:extLst>
              <a:ext uri="{FF2B5EF4-FFF2-40B4-BE49-F238E27FC236}">
                <a16:creationId xmlns:a16="http://schemas.microsoft.com/office/drawing/2014/main" id="{FA96EF5F-84B5-A40F-5CC0-4F494659A149}"/>
              </a:ext>
            </a:extLst>
          </p:cNvPr>
          <p:cNvSpPr txBox="1"/>
          <p:nvPr/>
        </p:nvSpPr>
        <p:spPr>
          <a:xfrm>
            <a:off x="1898248" y="3801148"/>
            <a:ext cx="6922538" cy="830997"/>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342900" indent="-342900">
              <a:buFont typeface="Arial" panose="020B0604020202020204" pitchFamily="34" charset="0"/>
              <a:buChar char="•"/>
            </a:pPr>
            <a:r>
              <a:rPr lang="en-US" sz="2400" dirty="0"/>
              <a:t>Landlord incentivization for Housing Choice Voucher Program participation</a:t>
            </a:r>
          </a:p>
        </p:txBody>
      </p:sp>
      <p:sp>
        <p:nvSpPr>
          <p:cNvPr id="15" name="TextBox 14">
            <a:extLst>
              <a:ext uri="{FF2B5EF4-FFF2-40B4-BE49-F238E27FC236}">
                <a16:creationId xmlns:a16="http://schemas.microsoft.com/office/drawing/2014/main" id="{995FCAC7-819D-C005-789B-C885C9CA4B30}"/>
              </a:ext>
            </a:extLst>
          </p:cNvPr>
          <p:cNvSpPr txBox="1"/>
          <p:nvPr/>
        </p:nvSpPr>
        <p:spPr>
          <a:xfrm>
            <a:off x="1423686" y="2885251"/>
            <a:ext cx="7407799" cy="830997"/>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342900" indent="-342900">
              <a:buFont typeface="Arial" panose="020B0604020202020204" pitchFamily="34" charset="0"/>
              <a:buChar char="•"/>
            </a:pPr>
            <a:r>
              <a:rPr lang="en-US" sz="2400" dirty="0"/>
              <a:t>Distribution of data, programs and affordable housing information</a:t>
            </a:r>
          </a:p>
        </p:txBody>
      </p:sp>
      <p:sp>
        <p:nvSpPr>
          <p:cNvPr id="16" name="TextBox 15">
            <a:extLst>
              <a:ext uri="{FF2B5EF4-FFF2-40B4-BE49-F238E27FC236}">
                <a16:creationId xmlns:a16="http://schemas.microsoft.com/office/drawing/2014/main" id="{1728E94F-AB7A-156E-53EC-0EAAC9713A46}"/>
              </a:ext>
            </a:extLst>
          </p:cNvPr>
          <p:cNvSpPr txBox="1"/>
          <p:nvPr/>
        </p:nvSpPr>
        <p:spPr>
          <a:xfrm>
            <a:off x="2338086" y="4715519"/>
            <a:ext cx="6493399" cy="830997"/>
          </a:xfrm>
          <a:prstGeom prst="rect">
            <a:avLst/>
          </a:prstGeom>
          <a:gradFill flip="none" rotWithShape="1">
            <a:gsLst>
              <a:gs pos="0">
                <a:srgbClr val="8AAF8E">
                  <a:tint val="66000"/>
                  <a:satMod val="160000"/>
                </a:srgbClr>
              </a:gs>
              <a:gs pos="50000">
                <a:srgbClr val="8AAF8E">
                  <a:tint val="44500"/>
                  <a:satMod val="160000"/>
                </a:srgbClr>
              </a:gs>
              <a:gs pos="100000">
                <a:srgbClr val="8AAF8E">
                  <a:tint val="23500"/>
                  <a:satMod val="160000"/>
                </a:srgbClr>
              </a:gs>
            </a:gsLst>
            <a:lin ang="0" scaled="1"/>
            <a:tileRect/>
          </a:gradFill>
        </p:spPr>
        <p:txBody>
          <a:bodyPr wrap="square" rtlCol="0">
            <a:spAutoFit/>
          </a:bodyPr>
          <a:lstStyle/>
          <a:p>
            <a:pPr marL="342900" indent="-342900">
              <a:buFont typeface="Arial" panose="020B0604020202020204" pitchFamily="34" charset="0"/>
              <a:buChar char="•"/>
            </a:pPr>
            <a:r>
              <a:rPr lang="en-US" sz="2400" dirty="0"/>
              <a:t>Implementing Fair Housing education and trainings</a:t>
            </a:r>
          </a:p>
        </p:txBody>
      </p:sp>
      <p:sp>
        <p:nvSpPr>
          <p:cNvPr id="2" name="TextBox 1">
            <a:extLst>
              <a:ext uri="{FF2B5EF4-FFF2-40B4-BE49-F238E27FC236}">
                <a16:creationId xmlns:a16="http://schemas.microsoft.com/office/drawing/2014/main" id="{BA154B82-3ED4-981B-C1DA-958155184981}"/>
              </a:ext>
            </a:extLst>
          </p:cNvPr>
          <p:cNvSpPr txBox="1"/>
          <p:nvPr/>
        </p:nvSpPr>
        <p:spPr>
          <a:xfrm>
            <a:off x="219074" y="209847"/>
            <a:ext cx="8762879" cy="461665"/>
          </a:xfrm>
          <a:prstGeom prst="rect">
            <a:avLst/>
          </a:prstGeom>
          <a:noFill/>
        </p:spPr>
        <p:txBody>
          <a:bodyPr wrap="square" rtlCol="0">
            <a:spAutoFit/>
          </a:bodyPr>
          <a:lstStyle/>
          <a:p>
            <a:r>
              <a:rPr lang="en-US" sz="2400" b="1" dirty="0"/>
              <a:t>Fair Housing Analysis - MaineHousing Actions 2020-2024</a:t>
            </a:r>
            <a:endParaRPr lang="en-US" b="1" dirty="0"/>
          </a:p>
        </p:txBody>
      </p:sp>
    </p:spTree>
    <p:extLst>
      <p:ext uri="{BB962C8B-B14F-4D97-AF65-F5344CB8AC3E}">
        <p14:creationId xmlns:p14="http://schemas.microsoft.com/office/powerpoint/2010/main" val="496583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7886700" cy="1071563"/>
          </a:xfrm>
        </p:spPr>
        <p:txBody>
          <a:bodyPr/>
          <a:lstStyle/>
          <a:p>
            <a:pPr algn="ctr"/>
            <a:r>
              <a:rPr lang="en-US" dirty="0"/>
              <a:t>Why are we here today?</a:t>
            </a:r>
          </a:p>
        </p:txBody>
      </p:sp>
      <p:sp>
        <p:nvSpPr>
          <p:cNvPr id="3" name="Content Placeholder 2"/>
          <p:cNvSpPr>
            <a:spLocks noGrp="1"/>
          </p:cNvSpPr>
          <p:nvPr>
            <p:ph idx="4294967295"/>
          </p:nvPr>
        </p:nvSpPr>
        <p:spPr>
          <a:xfrm>
            <a:off x="647700" y="1217613"/>
            <a:ext cx="7886700" cy="1182687"/>
          </a:xfrm>
        </p:spPr>
        <p:txBody>
          <a:bodyPr>
            <a:normAutofit/>
          </a:bodyPr>
          <a:lstStyle/>
          <a:p>
            <a:pPr marL="0" indent="0">
              <a:buNone/>
            </a:pPr>
            <a:r>
              <a:rPr lang="en-US" sz="2400" dirty="0"/>
              <a:t>The feedback from conversations with our community partners about housing in Maine will help inform </a:t>
            </a:r>
            <a:r>
              <a:rPr lang="en-US" sz="2400" u="sng" dirty="0"/>
              <a:t>two important initiatives</a:t>
            </a:r>
            <a:r>
              <a:rPr lang="en-US" sz="2400" dirty="0"/>
              <a:t>:</a:t>
            </a:r>
          </a:p>
          <a:p>
            <a:pPr marL="0" indent="0">
              <a:buNone/>
            </a:pPr>
            <a:endParaRPr lang="en-US" sz="2400" dirty="0"/>
          </a:p>
          <a:p>
            <a:pPr marL="457200" lvl="1" indent="0">
              <a:buNone/>
            </a:pPr>
            <a:endParaRPr lang="en-US" dirty="0"/>
          </a:p>
          <a:p>
            <a:pPr marL="0" indent="0">
              <a:buNone/>
            </a:pPr>
            <a:endParaRPr lang="en-US" dirty="0"/>
          </a:p>
          <a:p>
            <a:endParaRPr lang="en-US" dirty="0"/>
          </a:p>
          <a:p>
            <a:endParaRPr lang="en-US" dirty="0"/>
          </a:p>
        </p:txBody>
      </p:sp>
      <p:sp>
        <p:nvSpPr>
          <p:cNvPr id="4" name="TextBox 3">
            <a:extLst>
              <a:ext uri="{FF2B5EF4-FFF2-40B4-BE49-F238E27FC236}">
                <a16:creationId xmlns:a16="http://schemas.microsoft.com/office/drawing/2014/main" id="{CCC34FEF-B8B7-D0A5-066B-DF77C708ADF3}"/>
              </a:ext>
            </a:extLst>
          </p:cNvPr>
          <p:cNvSpPr txBox="1"/>
          <p:nvPr/>
        </p:nvSpPr>
        <p:spPr>
          <a:xfrm flipH="1">
            <a:off x="628650" y="2486213"/>
            <a:ext cx="7987726" cy="1200329"/>
          </a:xfrm>
          <a:prstGeom prst="rect">
            <a:avLst/>
          </a:prstGeom>
          <a:gradFill>
            <a:gsLst>
              <a:gs pos="63000">
                <a:srgbClr val="8AAF8E">
                  <a:alpha val="20000"/>
                </a:srgbClr>
              </a:gs>
              <a:gs pos="0">
                <a:srgbClr val="8AAF8E">
                  <a:alpha val="20000"/>
                </a:srgbClr>
              </a:gs>
              <a:gs pos="100000">
                <a:schemeClr val="accent2">
                  <a:lumMod val="45000"/>
                  <a:lumOff val="55000"/>
                </a:schemeClr>
              </a:gs>
            </a:gsLst>
            <a:lin ang="5400000" scaled="1"/>
          </a:gradFill>
        </p:spPr>
        <p:txBody>
          <a:bodyPr wrap="square" rtlCol="0">
            <a:spAutoFit/>
          </a:bodyPr>
          <a:lstStyle/>
          <a:p>
            <a:r>
              <a:rPr lang="en-US" sz="2400" b="1" dirty="0"/>
              <a:t>2025–2029 Consolidated Plan for Housing and Community Development, </a:t>
            </a:r>
            <a:r>
              <a:rPr lang="en-US" sz="2400" dirty="0"/>
              <a:t>which directs the uses of federal funding</a:t>
            </a:r>
          </a:p>
        </p:txBody>
      </p:sp>
      <p:sp>
        <p:nvSpPr>
          <p:cNvPr id="5" name="TextBox 4">
            <a:extLst>
              <a:ext uri="{FF2B5EF4-FFF2-40B4-BE49-F238E27FC236}">
                <a16:creationId xmlns:a16="http://schemas.microsoft.com/office/drawing/2014/main" id="{9FBB93E2-6FF7-80FC-D8D1-6707616415AF}"/>
              </a:ext>
            </a:extLst>
          </p:cNvPr>
          <p:cNvSpPr txBox="1"/>
          <p:nvPr/>
        </p:nvSpPr>
        <p:spPr>
          <a:xfrm>
            <a:off x="628650" y="3932382"/>
            <a:ext cx="7987726" cy="1107996"/>
          </a:xfrm>
          <a:prstGeom prst="rect">
            <a:avLst/>
          </a:prstGeom>
          <a:gradFill flip="none" rotWithShape="1">
            <a:gsLst>
              <a:gs pos="0">
                <a:schemeClr val="accent4">
                  <a:lumMod val="0"/>
                  <a:lumOff val="100000"/>
                  <a:alpha val="34000"/>
                </a:schemeClr>
              </a:gs>
              <a:gs pos="35000">
                <a:schemeClr val="accent4">
                  <a:lumMod val="0"/>
                  <a:lumOff val="100000"/>
                </a:schemeClr>
              </a:gs>
              <a:gs pos="100000">
                <a:srgbClr val="8CBDC8"/>
              </a:gs>
            </a:gsLst>
            <a:path path="circle">
              <a:fillToRect l="50000" t="-80000" r="50000" b="180000"/>
            </a:path>
            <a:tileRect/>
          </a:gradFill>
        </p:spPr>
        <p:txBody>
          <a:bodyPr wrap="square" rtlCol="0">
            <a:spAutoFit/>
          </a:bodyPr>
          <a:lstStyle/>
          <a:p>
            <a:r>
              <a:rPr lang="en-US" sz="2400" b="1" dirty="0"/>
              <a:t>Fair Housing Analysis, </a:t>
            </a:r>
            <a:r>
              <a:rPr lang="en-US" sz="2400" dirty="0"/>
              <a:t>which identifies obstacles and impediments to equal access to housing opportunity</a:t>
            </a:r>
          </a:p>
          <a:p>
            <a:endParaRPr lang="en-US" dirty="0"/>
          </a:p>
        </p:txBody>
      </p:sp>
    </p:spTree>
    <p:extLst>
      <p:ext uri="{BB962C8B-B14F-4D97-AF65-F5344CB8AC3E}">
        <p14:creationId xmlns:p14="http://schemas.microsoft.com/office/powerpoint/2010/main" val="1021305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4325" y="1235075"/>
            <a:ext cx="7886700" cy="4349750"/>
          </a:xfrm>
        </p:spPr>
        <p:txBody>
          <a:bodyPr>
            <a:normAutofit/>
          </a:bodyPr>
          <a:lstStyle/>
          <a:p>
            <a:pPr marL="288925" indent="-288925">
              <a:spcAft>
                <a:spcPts val="600"/>
              </a:spcAft>
              <a:buFont typeface="Arial" panose="020B0604020202020204" pitchFamily="34" charset="0"/>
              <a:buNone/>
            </a:pPr>
            <a:r>
              <a:rPr lang="en-US" sz="2200" dirty="0"/>
              <a:t>1. What populations do you think have the highest need for housing in Maine?</a:t>
            </a:r>
          </a:p>
          <a:p>
            <a:pPr lvl="1">
              <a:lnSpc>
                <a:spcPct val="100000"/>
              </a:lnSpc>
              <a:spcBef>
                <a:spcPts val="0"/>
              </a:spcBef>
            </a:pPr>
            <a:r>
              <a:rPr lang="en-US" sz="2000" dirty="0"/>
              <a:t>Older Adults</a:t>
            </a:r>
          </a:p>
          <a:p>
            <a:pPr lvl="1">
              <a:lnSpc>
                <a:spcPct val="100000"/>
              </a:lnSpc>
              <a:spcBef>
                <a:spcPts val="0"/>
              </a:spcBef>
            </a:pPr>
            <a:r>
              <a:rPr lang="en-US" sz="2000" dirty="0"/>
              <a:t>Chronically Homeless</a:t>
            </a:r>
          </a:p>
          <a:p>
            <a:pPr lvl="1">
              <a:lnSpc>
                <a:spcPct val="100000"/>
              </a:lnSpc>
              <a:spcBef>
                <a:spcPts val="0"/>
              </a:spcBef>
            </a:pPr>
            <a:r>
              <a:rPr lang="en-US" sz="2000" dirty="0"/>
              <a:t>Persons with Disabilities</a:t>
            </a:r>
          </a:p>
          <a:p>
            <a:pPr lvl="1">
              <a:lnSpc>
                <a:spcPct val="100000"/>
              </a:lnSpc>
              <a:spcBef>
                <a:spcPts val="0"/>
              </a:spcBef>
            </a:pPr>
            <a:r>
              <a:rPr lang="en-US" sz="2000" dirty="0"/>
              <a:t>Minorities</a:t>
            </a:r>
          </a:p>
          <a:p>
            <a:pPr lvl="1">
              <a:lnSpc>
                <a:spcPct val="100000"/>
              </a:lnSpc>
              <a:spcBef>
                <a:spcPts val="0"/>
              </a:spcBef>
            </a:pPr>
            <a:r>
              <a:rPr lang="en-US" sz="2000" dirty="0"/>
              <a:t>Non-citizens</a:t>
            </a:r>
          </a:p>
          <a:p>
            <a:pPr lvl="1">
              <a:lnSpc>
                <a:spcPct val="100000"/>
              </a:lnSpc>
              <a:spcBef>
                <a:spcPts val="0"/>
              </a:spcBef>
            </a:pPr>
            <a:r>
              <a:rPr lang="en-US" sz="2000" dirty="0"/>
              <a:t>Larger families (5 or more persons)</a:t>
            </a:r>
          </a:p>
          <a:p>
            <a:pPr lvl="1">
              <a:lnSpc>
                <a:spcPct val="100000"/>
              </a:lnSpc>
              <a:spcBef>
                <a:spcPts val="0"/>
              </a:spcBef>
            </a:pPr>
            <a:r>
              <a:rPr lang="en-US" sz="2000" dirty="0"/>
              <a:t>Very low income (under 30% AMI)</a:t>
            </a:r>
          </a:p>
          <a:p>
            <a:pPr lvl="1">
              <a:lnSpc>
                <a:spcPct val="100000"/>
              </a:lnSpc>
              <a:spcBef>
                <a:spcPts val="0"/>
              </a:spcBef>
              <a:spcAft>
                <a:spcPts val="600"/>
              </a:spcAft>
            </a:pPr>
            <a:r>
              <a:rPr lang="en-US" sz="2000" dirty="0"/>
              <a:t>Low to moderate income (51%-80%)</a:t>
            </a:r>
          </a:p>
          <a:p>
            <a:pPr marL="0" indent="0">
              <a:buNone/>
            </a:pPr>
            <a:r>
              <a:rPr lang="en-US" sz="2200" dirty="0"/>
              <a:t>2. What are the impediments you see to Fair Housing?</a:t>
            </a:r>
          </a:p>
          <a:p>
            <a:pPr marL="0" indent="0">
              <a:buNone/>
            </a:pPr>
            <a:endParaRPr lang="en-US" sz="2200" dirty="0"/>
          </a:p>
        </p:txBody>
      </p:sp>
      <p:sp>
        <p:nvSpPr>
          <p:cNvPr id="6" name="Title 1">
            <a:extLst>
              <a:ext uri="{FF2B5EF4-FFF2-40B4-BE49-F238E27FC236}">
                <a16:creationId xmlns:a16="http://schemas.microsoft.com/office/drawing/2014/main" id="{9DDD80DE-E710-FAAA-9A3E-828B31E46CF9}"/>
              </a:ext>
            </a:extLst>
          </p:cNvPr>
          <p:cNvSpPr>
            <a:spLocks noGrp="1"/>
          </p:cNvSpPr>
          <p:nvPr>
            <p:ph type="title" idx="4294967295"/>
          </p:nvPr>
        </p:nvSpPr>
        <p:spPr>
          <a:xfrm>
            <a:off x="0" y="190500"/>
            <a:ext cx="6648450" cy="623888"/>
          </a:xfrm>
        </p:spPr>
        <p:txBody>
          <a:bodyPr>
            <a:normAutofit fontScale="90000"/>
          </a:bodyPr>
          <a:lstStyle/>
          <a:p>
            <a:pPr algn="ctr"/>
            <a:r>
              <a:rPr lang="en-US" sz="2400" dirty="0">
                <a:solidFill>
                  <a:schemeClr val="tx1"/>
                </a:solidFill>
              </a:rPr>
              <a:t>Fair Housing Analysis - Discussion Questions</a:t>
            </a:r>
          </a:p>
        </p:txBody>
      </p:sp>
    </p:spTree>
    <p:extLst>
      <p:ext uri="{BB962C8B-B14F-4D97-AF65-F5344CB8AC3E}">
        <p14:creationId xmlns:p14="http://schemas.microsoft.com/office/powerpoint/2010/main" val="3034014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8AAF8E">
                <a:alpha val="12000"/>
              </a:srgbClr>
            </a:gs>
            <a:gs pos="74000">
              <a:schemeClr val="accent1">
                <a:lumMod val="45000"/>
                <a:lumOff val="55000"/>
              </a:schemeClr>
            </a:gs>
            <a:gs pos="99000">
              <a:srgbClr val="99C0D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38125"/>
            <a:ext cx="9144000" cy="1325563"/>
          </a:xfrm>
        </p:spPr>
        <p:txBody>
          <a:bodyPr/>
          <a:lstStyle/>
          <a:p>
            <a:pPr algn="ctr"/>
            <a:r>
              <a:rPr lang="en-US" dirty="0"/>
              <a:t>Con Plan and Fair Housing Analysis Next Steps</a:t>
            </a:r>
          </a:p>
        </p:txBody>
      </p:sp>
      <p:sp>
        <p:nvSpPr>
          <p:cNvPr id="6" name="Content Placeholder 5"/>
          <p:cNvSpPr>
            <a:spLocks noGrp="1"/>
          </p:cNvSpPr>
          <p:nvPr>
            <p:ph idx="4294967295"/>
          </p:nvPr>
        </p:nvSpPr>
        <p:spPr>
          <a:xfrm>
            <a:off x="390525" y="1452581"/>
            <a:ext cx="7886700" cy="4745038"/>
          </a:xfrm>
        </p:spPr>
        <p:txBody>
          <a:bodyPr>
            <a:normAutofit fontScale="92500" lnSpcReduction="10000"/>
          </a:bodyPr>
          <a:lstStyle/>
          <a:p>
            <a:r>
              <a:rPr lang="en-US" dirty="0"/>
              <a:t>Listening Sessions </a:t>
            </a:r>
          </a:p>
          <a:p>
            <a:pPr lvl="1"/>
            <a:r>
              <a:rPr lang="en-US" dirty="0"/>
              <a:t>June 11, 2024 through August 10, 2024 </a:t>
            </a:r>
          </a:p>
          <a:p>
            <a:r>
              <a:rPr lang="en-US" dirty="0"/>
              <a:t>Public Hearing </a:t>
            </a:r>
          </a:p>
          <a:p>
            <a:pPr lvl="1"/>
            <a:r>
              <a:rPr lang="en-US" dirty="0"/>
              <a:t>August 8, 2024</a:t>
            </a:r>
          </a:p>
          <a:p>
            <a:r>
              <a:rPr lang="en-US" dirty="0"/>
              <a:t>Plan Drafting </a:t>
            </a:r>
          </a:p>
          <a:p>
            <a:pPr lvl="1"/>
            <a:r>
              <a:rPr lang="en-US" dirty="0"/>
              <a:t> August 13, 2024 – October 12, 2024</a:t>
            </a:r>
          </a:p>
          <a:p>
            <a:r>
              <a:rPr lang="en-US" dirty="0"/>
              <a:t>30 Day Comment Period</a:t>
            </a:r>
          </a:p>
          <a:p>
            <a:pPr lvl="1"/>
            <a:r>
              <a:rPr lang="en-US" dirty="0"/>
              <a:t>October 2024</a:t>
            </a:r>
          </a:p>
          <a:p>
            <a:r>
              <a:rPr lang="en-US" dirty="0"/>
              <a:t>Public Hearing on Draft Plans </a:t>
            </a:r>
          </a:p>
          <a:p>
            <a:pPr lvl="1"/>
            <a:r>
              <a:rPr lang="en-US" dirty="0"/>
              <a:t>November 2024 </a:t>
            </a:r>
          </a:p>
          <a:p>
            <a:r>
              <a:rPr lang="en-US" dirty="0"/>
              <a:t>Submission to HUD</a:t>
            </a:r>
          </a:p>
          <a:p>
            <a:pPr lvl="1"/>
            <a:r>
              <a:rPr lang="en-US" dirty="0"/>
              <a:t>After 2025 Allocations announcement</a:t>
            </a:r>
          </a:p>
        </p:txBody>
      </p:sp>
    </p:spTree>
    <p:extLst>
      <p:ext uri="{BB962C8B-B14F-4D97-AF65-F5344CB8AC3E}">
        <p14:creationId xmlns:p14="http://schemas.microsoft.com/office/powerpoint/2010/main" val="4258115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7886700" cy="1325563"/>
          </a:xfrm>
        </p:spPr>
        <p:txBody>
          <a:bodyPr/>
          <a:lstStyle/>
          <a:p>
            <a:pPr algn="ctr"/>
            <a:r>
              <a:rPr lang="en-US" dirty="0"/>
              <a:t>Written Comments</a:t>
            </a:r>
          </a:p>
        </p:txBody>
      </p:sp>
      <p:sp>
        <p:nvSpPr>
          <p:cNvPr id="4" name="Content Placeholder 3"/>
          <p:cNvSpPr>
            <a:spLocks noGrp="1"/>
          </p:cNvSpPr>
          <p:nvPr>
            <p:ph sz="half" idx="4294967295"/>
          </p:nvPr>
        </p:nvSpPr>
        <p:spPr>
          <a:xfrm>
            <a:off x="419100" y="1192213"/>
            <a:ext cx="7886700" cy="2152650"/>
          </a:xfrm>
        </p:spPr>
        <p:txBody>
          <a:bodyPr>
            <a:normAutofit fontScale="77500" lnSpcReduction="20000"/>
          </a:bodyPr>
          <a:lstStyle/>
          <a:p>
            <a:pPr marL="0" indent="0">
              <a:buNone/>
            </a:pPr>
            <a:r>
              <a:rPr lang="en-US" sz="2900" b="1" dirty="0"/>
              <a:t>Maine State Housing Authority</a:t>
            </a:r>
          </a:p>
          <a:p>
            <a:pPr marL="0" indent="0">
              <a:buNone/>
            </a:pPr>
            <a:r>
              <a:rPr lang="en-US" sz="2600" dirty="0"/>
              <a:t>Attn: Compliance Officer II	</a:t>
            </a:r>
          </a:p>
          <a:p>
            <a:pPr marL="0" indent="0">
              <a:buNone/>
            </a:pPr>
            <a:r>
              <a:rPr lang="en-US" sz="2600" dirty="0"/>
              <a:t>26 Edison Drive	</a:t>
            </a:r>
          </a:p>
          <a:p>
            <a:pPr marL="0" indent="0">
              <a:buNone/>
            </a:pPr>
            <a:r>
              <a:rPr lang="en-US" sz="2600" dirty="0"/>
              <a:t>Augusta, ME 04330-6046			</a:t>
            </a:r>
          </a:p>
          <a:p>
            <a:pPr marL="0" indent="0">
              <a:buNone/>
            </a:pPr>
            <a:r>
              <a:rPr lang="en-US" sz="2600" dirty="0"/>
              <a:t>207-626-4600, 1-800-452-4668 Maine Relay 711</a:t>
            </a:r>
          </a:p>
          <a:p>
            <a:pPr marL="0" indent="0">
              <a:buNone/>
            </a:pPr>
            <a:r>
              <a:rPr lang="en-US" sz="2600" dirty="0">
                <a:hlinkClick r:id="rId3">
                  <a:extLst>
                    <a:ext uri="{A12FA001-AC4F-418D-AE19-62706E023703}">
                      <ahyp:hlinkClr xmlns:ahyp="http://schemas.microsoft.com/office/drawing/2018/hyperlinkcolor" val="tx"/>
                    </a:ext>
                  </a:extLst>
                </a:hlinkClick>
              </a:rPr>
              <a:t>PublicComment@MaineHousing.org</a:t>
            </a:r>
            <a:endParaRPr lang="en-US" sz="2600" dirty="0"/>
          </a:p>
          <a:p>
            <a:pPr marL="0" indent="0">
              <a:buNone/>
            </a:pPr>
            <a:endParaRPr lang="en-US" dirty="0"/>
          </a:p>
        </p:txBody>
      </p:sp>
      <p:sp>
        <p:nvSpPr>
          <p:cNvPr id="5" name="Content Placeholder 4"/>
          <p:cNvSpPr>
            <a:spLocks noGrp="1"/>
          </p:cNvSpPr>
          <p:nvPr>
            <p:ph sz="half" idx="4294967295"/>
          </p:nvPr>
        </p:nvSpPr>
        <p:spPr>
          <a:xfrm>
            <a:off x="419100" y="3513138"/>
            <a:ext cx="7734300" cy="2152650"/>
          </a:xfrm>
        </p:spPr>
        <p:txBody>
          <a:bodyPr>
            <a:normAutofit fontScale="70000" lnSpcReduction="20000"/>
          </a:bodyPr>
          <a:lstStyle/>
          <a:p>
            <a:pPr marL="0" indent="0">
              <a:buNone/>
            </a:pPr>
            <a:r>
              <a:rPr lang="en-US" b="1" dirty="0"/>
              <a:t>Department of Economic and Community Development</a:t>
            </a:r>
          </a:p>
          <a:p>
            <a:pPr marL="0" indent="0">
              <a:buNone/>
            </a:pPr>
            <a:r>
              <a:rPr lang="en-US" sz="2600" dirty="0"/>
              <a:t>Attn: Director, Office of Community Development 		</a:t>
            </a:r>
          </a:p>
          <a:p>
            <a:pPr marL="0" indent="0">
              <a:buNone/>
            </a:pPr>
            <a:r>
              <a:rPr lang="en-US" sz="2600" dirty="0"/>
              <a:t>DECD</a:t>
            </a:r>
          </a:p>
          <a:p>
            <a:pPr marL="0" indent="0">
              <a:buNone/>
            </a:pPr>
            <a:r>
              <a:rPr lang="en-US" sz="2600" dirty="0"/>
              <a:t>111 Sewall Street</a:t>
            </a:r>
          </a:p>
          <a:p>
            <a:pPr marL="0" indent="0">
              <a:buNone/>
            </a:pPr>
            <a:r>
              <a:rPr lang="en-US" sz="2600" dirty="0"/>
              <a:t>Augusta, ME  04333</a:t>
            </a:r>
          </a:p>
          <a:p>
            <a:pPr marL="0" indent="0">
              <a:buNone/>
            </a:pPr>
            <a:r>
              <a:rPr lang="en-US" sz="2600" dirty="0"/>
              <a:t>207-624-9817</a:t>
            </a:r>
            <a:br>
              <a:rPr lang="en-US" sz="2600" dirty="0"/>
            </a:br>
            <a:endParaRPr lang="en-US" sz="2600" dirty="0"/>
          </a:p>
        </p:txBody>
      </p:sp>
    </p:spTree>
    <p:extLst>
      <p:ext uri="{BB962C8B-B14F-4D97-AF65-F5344CB8AC3E}">
        <p14:creationId xmlns:p14="http://schemas.microsoft.com/office/powerpoint/2010/main" val="3664614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6834188" cy="677863"/>
          </a:xfrm>
        </p:spPr>
        <p:txBody>
          <a:bodyPr>
            <a:normAutofit fontScale="90000"/>
          </a:bodyPr>
          <a:lstStyle/>
          <a:p>
            <a:pPr algn="ctr"/>
            <a:br>
              <a:rPr lang="en-US" dirty="0"/>
            </a:br>
            <a:r>
              <a:rPr lang="en-US" dirty="0"/>
              <a:t>Consolidated Plan</a:t>
            </a:r>
            <a:br>
              <a:rPr lang="en-US" dirty="0"/>
            </a:br>
            <a:endParaRPr lang="en-US" dirty="0"/>
          </a:p>
        </p:txBody>
      </p:sp>
      <p:sp>
        <p:nvSpPr>
          <p:cNvPr id="7" name="TextBox 6">
            <a:extLst>
              <a:ext uri="{FF2B5EF4-FFF2-40B4-BE49-F238E27FC236}">
                <a16:creationId xmlns:a16="http://schemas.microsoft.com/office/drawing/2014/main" id="{EB67881F-4D3B-D647-9FFF-08B17FADF363}"/>
              </a:ext>
            </a:extLst>
          </p:cNvPr>
          <p:cNvSpPr txBox="1"/>
          <p:nvPr/>
        </p:nvSpPr>
        <p:spPr>
          <a:xfrm>
            <a:off x="341745" y="1009239"/>
            <a:ext cx="3429144" cy="461665"/>
          </a:xfrm>
          <a:prstGeom prst="rect">
            <a:avLst/>
          </a:prstGeom>
          <a:noFill/>
        </p:spPr>
        <p:txBody>
          <a:bodyPr wrap="none" rtlCol="0">
            <a:spAutoFit/>
          </a:bodyPr>
          <a:lstStyle/>
          <a:p>
            <a:r>
              <a:rPr lang="en-US" sz="2400" b="1" dirty="0"/>
              <a:t>What is the Con Plan?</a:t>
            </a:r>
            <a:endParaRPr lang="en-US" b="1" dirty="0"/>
          </a:p>
        </p:txBody>
      </p:sp>
      <p:sp>
        <p:nvSpPr>
          <p:cNvPr id="9" name="Oval 8">
            <a:extLst>
              <a:ext uri="{FF2B5EF4-FFF2-40B4-BE49-F238E27FC236}">
                <a16:creationId xmlns:a16="http://schemas.microsoft.com/office/drawing/2014/main" id="{E6C1F427-61F1-0F34-2211-C78A14A46B68}"/>
              </a:ext>
            </a:extLst>
          </p:cNvPr>
          <p:cNvSpPr/>
          <p:nvPr/>
        </p:nvSpPr>
        <p:spPr>
          <a:xfrm>
            <a:off x="341745" y="1625445"/>
            <a:ext cx="4341091" cy="1649014"/>
          </a:xfrm>
          <a:prstGeom prst="ellipse">
            <a:avLst/>
          </a:prstGeom>
          <a:solidFill>
            <a:srgbClr val="8CBD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FEDD948-2B6D-97FD-40DF-B2D742F04B89}"/>
              </a:ext>
            </a:extLst>
          </p:cNvPr>
          <p:cNvSpPr txBox="1"/>
          <p:nvPr/>
        </p:nvSpPr>
        <p:spPr>
          <a:xfrm>
            <a:off x="665018" y="1849787"/>
            <a:ext cx="3906981" cy="1200329"/>
          </a:xfrm>
          <a:prstGeom prst="rect">
            <a:avLst/>
          </a:prstGeom>
          <a:noFill/>
        </p:spPr>
        <p:txBody>
          <a:bodyPr wrap="square" rtlCol="0">
            <a:spAutoFit/>
          </a:bodyPr>
          <a:lstStyle/>
          <a:p>
            <a:pPr algn="ctr"/>
            <a:r>
              <a:rPr lang="en-US" sz="2400" dirty="0"/>
              <a:t>A 5-year planning document required by HUD to help each state …</a:t>
            </a:r>
          </a:p>
        </p:txBody>
      </p:sp>
      <p:sp>
        <p:nvSpPr>
          <p:cNvPr id="11" name="Oval 10">
            <a:extLst>
              <a:ext uri="{FF2B5EF4-FFF2-40B4-BE49-F238E27FC236}">
                <a16:creationId xmlns:a16="http://schemas.microsoft.com/office/drawing/2014/main" id="{94F41302-98D1-A5FA-E54B-E6C6ADFB94A7}"/>
              </a:ext>
            </a:extLst>
          </p:cNvPr>
          <p:cNvSpPr/>
          <p:nvPr/>
        </p:nvSpPr>
        <p:spPr>
          <a:xfrm>
            <a:off x="4894384" y="1865400"/>
            <a:ext cx="3934691" cy="128400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EE8FC87-2467-1B45-353B-9D494B6F0435}"/>
              </a:ext>
            </a:extLst>
          </p:cNvPr>
          <p:cNvSpPr txBox="1"/>
          <p:nvPr/>
        </p:nvSpPr>
        <p:spPr>
          <a:xfrm>
            <a:off x="5259218" y="2106008"/>
            <a:ext cx="3463637" cy="923330"/>
          </a:xfrm>
          <a:prstGeom prst="rect">
            <a:avLst/>
          </a:prstGeom>
          <a:noFill/>
        </p:spPr>
        <p:txBody>
          <a:bodyPr wrap="square" rtlCol="0">
            <a:spAutoFit/>
          </a:bodyPr>
          <a:lstStyle/>
          <a:p>
            <a:pPr algn="ctr"/>
            <a:r>
              <a:rPr lang="en-US" sz="1800" b="1" dirty="0"/>
              <a:t>Identify</a:t>
            </a:r>
            <a:r>
              <a:rPr lang="en-US" sz="1800" dirty="0"/>
              <a:t> affordable housing and community development needs and market conditions; </a:t>
            </a:r>
            <a:endParaRPr lang="en-US" dirty="0"/>
          </a:p>
        </p:txBody>
      </p:sp>
      <p:sp>
        <p:nvSpPr>
          <p:cNvPr id="13" name="Oval 12">
            <a:extLst>
              <a:ext uri="{FF2B5EF4-FFF2-40B4-BE49-F238E27FC236}">
                <a16:creationId xmlns:a16="http://schemas.microsoft.com/office/drawing/2014/main" id="{F8DB24E8-0606-257A-F2F7-08A6E71EF4A9}"/>
              </a:ext>
            </a:extLst>
          </p:cNvPr>
          <p:cNvSpPr/>
          <p:nvPr/>
        </p:nvSpPr>
        <p:spPr>
          <a:xfrm>
            <a:off x="2468418" y="3181859"/>
            <a:ext cx="3754584" cy="130752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21B60AD-BBD2-FF21-E3DF-E4A62CAD822C}"/>
              </a:ext>
            </a:extLst>
          </p:cNvPr>
          <p:cNvSpPr txBox="1"/>
          <p:nvPr/>
        </p:nvSpPr>
        <p:spPr>
          <a:xfrm>
            <a:off x="2572329" y="3429000"/>
            <a:ext cx="3463637" cy="923330"/>
          </a:xfrm>
          <a:prstGeom prst="rect">
            <a:avLst/>
          </a:prstGeom>
          <a:noFill/>
        </p:spPr>
        <p:txBody>
          <a:bodyPr wrap="square" rtlCol="0">
            <a:spAutoFit/>
          </a:bodyPr>
          <a:lstStyle/>
          <a:p>
            <a:pPr algn="ctr"/>
            <a:r>
              <a:rPr lang="en-US" sz="1800" b="1" dirty="0"/>
              <a:t>Establish specific goals </a:t>
            </a:r>
          </a:p>
          <a:p>
            <a:pPr algn="ctr"/>
            <a:r>
              <a:rPr lang="en-US" sz="1800" dirty="0"/>
              <a:t>related to the needs and conditions; and</a:t>
            </a:r>
            <a:endParaRPr lang="en-US" dirty="0"/>
          </a:p>
        </p:txBody>
      </p:sp>
      <p:sp>
        <p:nvSpPr>
          <p:cNvPr id="18" name="Oval 17">
            <a:extLst>
              <a:ext uri="{FF2B5EF4-FFF2-40B4-BE49-F238E27FC236}">
                <a16:creationId xmlns:a16="http://schemas.microsoft.com/office/drawing/2014/main" id="{6F3A4BC5-3095-2705-3823-4CA9FD0CEEEC}"/>
              </a:ext>
            </a:extLst>
          </p:cNvPr>
          <p:cNvSpPr/>
          <p:nvPr/>
        </p:nvSpPr>
        <p:spPr>
          <a:xfrm>
            <a:off x="4281055" y="4463771"/>
            <a:ext cx="3652983" cy="111499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6D38F4F-45AB-5371-C4CC-8056FF24FC6C}"/>
              </a:ext>
            </a:extLst>
          </p:cNvPr>
          <p:cNvSpPr txBox="1"/>
          <p:nvPr/>
        </p:nvSpPr>
        <p:spPr>
          <a:xfrm>
            <a:off x="4169329" y="4710911"/>
            <a:ext cx="3577674" cy="646331"/>
          </a:xfrm>
          <a:prstGeom prst="rect">
            <a:avLst/>
          </a:prstGeom>
          <a:noFill/>
        </p:spPr>
        <p:txBody>
          <a:bodyPr wrap="square" rtlCol="0">
            <a:spAutoFit/>
          </a:bodyPr>
          <a:lstStyle/>
          <a:p>
            <a:pPr lvl="1" algn="ctr"/>
            <a:r>
              <a:rPr lang="en-US" sz="1800" b="1" dirty="0"/>
              <a:t>Develop priorities </a:t>
            </a:r>
            <a:r>
              <a:rPr lang="en-US" sz="1800" dirty="0"/>
              <a:t>based on the needs and conditions.</a:t>
            </a:r>
          </a:p>
        </p:txBody>
      </p:sp>
    </p:spTree>
    <p:extLst>
      <p:ext uri="{BB962C8B-B14F-4D97-AF65-F5344CB8AC3E}">
        <p14:creationId xmlns:p14="http://schemas.microsoft.com/office/powerpoint/2010/main" val="2658605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3AD8DB-99F9-149D-D6B7-2F874462A180}"/>
              </a:ext>
            </a:extLst>
          </p:cNvPr>
          <p:cNvSpPr txBox="1"/>
          <p:nvPr/>
        </p:nvSpPr>
        <p:spPr>
          <a:xfrm>
            <a:off x="299238" y="338409"/>
            <a:ext cx="5649303" cy="461665"/>
          </a:xfrm>
          <a:prstGeom prst="rect">
            <a:avLst/>
          </a:prstGeom>
          <a:noFill/>
        </p:spPr>
        <p:txBody>
          <a:bodyPr wrap="none" rtlCol="0">
            <a:spAutoFit/>
          </a:bodyPr>
          <a:lstStyle/>
          <a:p>
            <a:r>
              <a:rPr lang="en-US" sz="2400" b="1" dirty="0"/>
              <a:t>What is the purpose of the Con Plan?</a:t>
            </a:r>
            <a:endParaRPr lang="en-US" b="1" dirty="0"/>
          </a:p>
        </p:txBody>
      </p:sp>
      <p:sp>
        <p:nvSpPr>
          <p:cNvPr id="7" name="Oval 6">
            <a:extLst>
              <a:ext uri="{FF2B5EF4-FFF2-40B4-BE49-F238E27FC236}">
                <a16:creationId xmlns:a16="http://schemas.microsoft.com/office/drawing/2014/main" id="{2799D20B-6493-8B79-D012-329423530C6E}"/>
              </a:ext>
            </a:extLst>
          </p:cNvPr>
          <p:cNvSpPr/>
          <p:nvPr/>
        </p:nvSpPr>
        <p:spPr>
          <a:xfrm>
            <a:off x="295281" y="1056491"/>
            <a:ext cx="2318327" cy="743879"/>
          </a:xfrm>
          <a:prstGeom prst="ellipse">
            <a:avLst/>
          </a:prstGeom>
          <a:solidFill>
            <a:srgbClr val="8CBD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94DCFCD-187D-67EA-393B-03AD872CFEE8}"/>
              </a:ext>
            </a:extLst>
          </p:cNvPr>
          <p:cNvSpPr txBox="1"/>
          <p:nvPr/>
        </p:nvSpPr>
        <p:spPr>
          <a:xfrm>
            <a:off x="554183" y="1167170"/>
            <a:ext cx="2003714" cy="461665"/>
          </a:xfrm>
          <a:prstGeom prst="rect">
            <a:avLst/>
          </a:prstGeom>
          <a:noFill/>
        </p:spPr>
        <p:txBody>
          <a:bodyPr wrap="square" rtlCol="0">
            <a:spAutoFit/>
          </a:bodyPr>
          <a:lstStyle/>
          <a:p>
            <a:r>
              <a:rPr lang="en-US" sz="2400" dirty="0"/>
              <a:t>To increase:</a:t>
            </a:r>
          </a:p>
        </p:txBody>
      </p:sp>
      <p:sp>
        <p:nvSpPr>
          <p:cNvPr id="9" name="Oval 8">
            <a:extLst>
              <a:ext uri="{FF2B5EF4-FFF2-40B4-BE49-F238E27FC236}">
                <a16:creationId xmlns:a16="http://schemas.microsoft.com/office/drawing/2014/main" id="{B874E6AB-8381-C844-D53D-27EC49643987}"/>
              </a:ext>
            </a:extLst>
          </p:cNvPr>
          <p:cNvSpPr/>
          <p:nvPr/>
        </p:nvSpPr>
        <p:spPr>
          <a:xfrm>
            <a:off x="2909454" y="871116"/>
            <a:ext cx="4782158" cy="122762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0308E666-9496-E405-A1AC-76BA945F934B}"/>
              </a:ext>
            </a:extLst>
          </p:cNvPr>
          <p:cNvSpPr txBox="1"/>
          <p:nvPr/>
        </p:nvSpPr>
        <p:spPr>
          <a:xfrm>
            <a:off x="3568715" y="1051551"/>
            <a:ext cx="3463637" cy="923330"/>
          </a:xfrm>
          <a:prstGeom prst="rect">
            <a:avLst/>
          </a:prstGeom>
          <a:noFill/>
        </p:spPr>
        <p:txBody>
          <a:bodyPr wrap="square" rtlCol="0">
            <a:spAutoFit/>
          </a:bodyPr>
          <a:lstStyle/>
          <a:p>
            <a:pPr marL="285750" indent="-285750" algn="ctr">
              <a:buFont typeface="Arial" panose="020B0604020202020204" pitchFamily="34" charset="0"/>
              <a:buChar char="•"/>
            </a:pPr>
            <a:r>
              <a:rPr lang="en-US" sz="1800" dirty="0"/>
              <a:t>Supply of Affordable Housing</a:t>
            </a:r>
          </a:p>
          <a:p>
            <a:pPr marL="285750" indent="-285750" algn="ctr">
              <a:buFont typeface="Arial" panose="020B0604020202020204" pitchFamily="34" charset="0"/>
              <a:buChar char="•"/>
            </a:pPr>
            <a:r>
              <a:rPr lang="en-US" dirty="0"/>
              <a:t>Homeownership opportunity</a:t>
            </a:r>
          </a:p>
          <a:p>
            <a:pPr marL="285750" indent="-285750" algn="ctr">
              <a:buFont typeface="Arial" panose="020B0604020202020204" pitchFamily="34" charset="0"/>
              <a:buChar char="•"/>
            </a:pPr>
            <a:r>
              <a:rPr lang="en-US" dirty="0"/>
              <a:t>Housing Rehabilitation</a:t>
            </a:r>
          </a:p>
        </p:txBody>
      </p:sp>
      <p:sp>
        <p:nvSpPr>
          <p:cNvPr id="17" name="Oval 16">
            <a:extLst>
              <a:ext uri="{FF2B5EF4-FFF2-40B4-BE49-F238E27FC236}">
                <a16:creationId xmlns:a16="http://schemas.microsoft.com/office/drawing/2014/main" id="{4A057DEF-6E1C-3F89-8611-725697938B2D}"/>
              </a:ext>
            </a:extLst>
          </p:cNvPr>
          <p:cNvSpPr/>
          <p:nvPr/>
        </p:nvSpPr>
        <p:spPr>
          <a:xfrm>
            <a:off x="1072725" y="2958836"/>
            <a:ext cx="2318327" cy="743879"/>
          </a:xfrm>
          <a:prstGeom prst="ellipse">
            <a:avLst/>
          </a:prstGeom>
          <a:solidFill>
            <a:srgbClr val="8CBD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9F2467F-5FC2-0A71-D2B8-C274A6E09B94}"/>
              </a:ext>
            </a:extLst>
          </p:cNvPr>
          <p:cNvSpPr txBox="1"/>
          <p:nvPr/>
        </p:nvSpPr>
        <p:spPr>
          <a:xfrm>
            <a:off x="1387338" y="3093407"/>
            <a:ext cx="2003714" cy="461665"/>
          </a:xfrm>
          <a:prstGeom prst="rect">
            <a:avLst/>
          </a:prstGeom>
          <a:noFill/>
        </p:spPr>
        <p:txBody>
          <a:bodyPr wrap="square" rtlCol="0">
            <a:spAutoFit/>
          </a:bodyPr>
          <a:lstStyle/>
          <a:p>
            <a:r>
              <a:rPr lang="en-US" sz="2400" dirty="0"/>
              <a:t>To provide:</a:t>
            </a:r>
          </a:p>
        </p:txBody>
      </p:sp>
      <p:sp>
        <p:nvSpPr>
          <p:cNvPr id="19" name="Oval 18">
            <a:extLst>
              <a:ext uri="{FF2B5EF4-FFF2-40B4-BE49-F238E27FC236}">
                <a16:creationId xmlns:a16="http://schemas.microsoft.com/office/drawing/2014/main" id="{C52FCDD6-1DF8-356B-158D-AC46943979AD}"/>
              </a:ext>
            </a:extLst>
          </p:cNvPr>
          <p:cNvSpPr/>
          <p:nvPr/>
        </p:nvSpPr>
        <p:spPr>
          <a:xfrm>
            <a:off x="3568715" y="2417889"/>
            <a:ext cx="5389004" cy="184244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7A183B6-A57E-AAD6-A3D4-7867C69A6CAE}"/>
              </a:ext>
            </a:extLst>
          </p:cNvPr>
          <p:cNvSpPr txBox="1"/>
          <p:nvPr/>
        </p:nvSpPr>
        <p:spPr>
          <a:xfrm>
            <a:off x="3860799" y="2716460"/>
            <a:ext cx="4799897" cy="1754326"/>
          </a:xfrm>
          <a:prstGeom prst="rect">
            <a:avLst/>
          </a:prstGeom>
          <a:noFill/>
        </p:spPr>
        <p:txBody>
          <a:bodyPr wrap="square" rtlCol="0">
            <a:spAutoFit/>
          </a:bodyPr>
          <a:lstStyle/>
          <a:p>
            <a:pPr marL="285750" indent="-285750" algn="ctr">
              <a:buFont typeface="Arial" panose="020B0604020202020204" pitchFamily="34" charset="0"/>
              <a:buChar char="•"/>
            </a:pPr>
            <a:r>
              <a:rPr lang="en-US" dirty="0"/>
              <a:t>H</a:t>
            </a:r>
            <a:r>
              <a:rPr lang="en-US" sz="1800"/>
              <a:t>ousing </a:t>
            </a:r>
            <a:r>
              <a:rPr lang="en-US" sz="1800" dirty="0"/>
              <a:t>and services to </a:t>
            </a:r>
            <a:r>
              <a:rPr lang="en-US" dirty="0"/>
              <a:t>those experiencing or at risk of </a:t>
            </a:r>
            <a:r>
              <a:rPr lang="en-US" sz="1800" dirty="0"/>
              <a:t>homelessness</a:t>
            </a:r>
          </a:p>
          <a:p>
            <a:pPr marL="285750" indent="-285750" algn="ctr">
              <a:buFont typeface="Arial" panose="020B0604020202020204" pitchFamily="34" charset="0"/>
              <a:buChar char="•"/>
            </a:pPr>
            <a:r>
              <a:rPr lang="en-US" sz="1800" dirty="0"/>
              <a:t>Public services to </a:t>
            </a:r>
            <a:r>
              <a:rPr lang="en-US" dirty="0"/>
              <a:t>low-and moderate- income households and persons with special needs</a:t>
            </a:r>
          </a:p>
          <a:p>
            <a:pPr algn="ctr"/>
            <a:endParaRPr lang="en-US" dirty="0"/>
          </a:p>
        </p:txBody>
      </p:sp>
      <p:sp>
        <p:nvSpPr>
          <p:cNvPr id="33" name="Oval 32">
            <a:extLst>
              <a:ext uri="{FF2B5EF4-FFF2-40B4-BE49-F238E27FC236}">
                <a16:creationId xmlns:a16="http://schemas.microsoft.com/office/drawing/2014/main" id="{FA0FB1AE-70F6-B915-D4F4-9E418252F61B}"/>
              </a:ext>
            </a:extLst>
          </p:cNvPr>
          <p:cNvSpPr/>
          <p:nvPr/>
        </p:nvSpPr>
        <p:spPr>
          <a:xfrm>
            <a:off x="415349" y="4755317"/>
            <a:ext cx="2318327" cy="743879"/>
          </a:xfrm>
          <a:prstGeom prst="ellipse">
            <a:avLst/>
          </a:prstGeom>
          <a:solidFill>
            <a:srgbClr val="8CBD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83B1A80-F698-B002-6635-6E23CAA7E2B1}"/>
              </a:ext>
            </a:extLst>
          </p:cNvPr>
          <p:cNvSpPr txBox="1"/>
          <p:nvPr/>
        </p:nvSpPr>
        <p:spPr>
          <a:xfrm>
            <a:off x="729962" y="4889888"/>
            <a:ext cx="2003714" cy="461665"/>
          </a:xfrm>
          <a:prstGeom prst="rect">
            <a:avLst/>
          </a:prstGeom>
          <a:noFill/>
        </p:spPr>
        <p:txBody>
          <a:bodyPr wrap="square" rtlCol="0">
            <a:spAutoFit/>
          </a:bodyPr>
          <a:lstStyle/>
          <a:p>
            <a:r>
              <a:rPr lang="en-US" sz="2400" dirty="0"/>
              <a:t>To improve:</a:t>
            </a:r>
          </a:p>
        </p:txBody>
      </p:sp>
      <p:sp>
        <p:nvSpPr>
          <p:cNvPr id="35" name="Oval 34">
            <a:extLst>
              <a:ext uri="{FF2B5EF4-FFF2-40B4-BE49-F238E27FC236}">
                <a16:creationId xmlns:a16="http://schemas.microsoft.com/office/drawing/2014/main" id="{3CE05BDB-1487-BBD2-5273-705055C2CAF1}"/>
              </a:ext>
            </a:extLst>
          </p:cNvPr>
          <p:cNvSpPr/>
          <p:nvPr/>
        </p:nvSpPr>
        <p:spPr>
          <a:xfrm>
            <a:off x="2909454" y="4681238"/>
            <a:ext cx="4599560" cy="102129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24C0BF2-C67B-E0D2-63E3-63143EF942D1}"/>
              </a:ext>
            </a:extLst>
          </p:cNvPr>
          <p:cNvSpPr txBox="1"/>
          <p:nvPr/>
        </p:nvSpPr>
        <p:spPr>
          <a:xfrm>
            <a:off x="3387026" y="4755317"/>
            <a:ext cx="3463637" cy="923330"/>
          </a:xfrm>
          <a:prstGeom prst="rect">
            <a:avLst/>
          </a:prstGeom>
          <a:noFill/>
        </p:spPr>
        <p:txBody>
          <a:bodyPr wrap="square" rtlCol="0">
            <a:spAutoFit/>
          </a:bodyPr>
          <a:lstStyle/>
          <a:p>
            <a:pPr marL="285750" indent="-285750" algn="ctr">
              <a:buFont typeface="Arial" panose="020B0604020202020204" pitchFamily="34" charset="0"/>
              <a:buChar char="•"/>
            </a:pPr>
            <a:r>
              <a:rPr lang="en-US" sz="1800" dirty="0"/>
              <a:t>Public infrastructure</a:t>
            </a:r>
          </a:p>
          <a:p>
            <a:pPr marL="285750" indent="-285750" algn="ctr">
              <a:buFont typeface="Arial" panose="020B0604020202020204" pitchFamily="34" charset="0"/>
              <a:buChar char="•"/>
            </a:pPr>
            <a:r>
              <a:rPr lang="en-US" dirty="0"/>
              <a:t>Planning and Administration</a:t>
            </a:r>
          </a:p>
          <a:p>
            <a:pPr marL="285750" indent="-285750" algn="ctr">
              <a:buFont typeface="Arial" panose="020B0604020202020204" pitchFamily="34" charset="0"/>
              <a:buChar char="•"/>
            </a:pPr>
            <a:r>
              <a:rPr lang="en-US" dirty="0"/>
              <a:t>Fair Housing</a:t>
            </a:r>
          </a:p>
        </p:txBody>
      </p:sp>
    </p:spTree>
    <p:extLst>
      <p:ext uri="{BB962C8B-B14F-4D97-AF65-F5344CB8AC3E}">
        <p14:creationId xmlns:p14="http://schemas.microsoft.com/office/powerpoint/2010/main" val="191039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7FE364-39B8-B908-433A-549E817BEBDA}"/>
              </a:ext>
            </a:extLst>
          </p:cNvPr>
          <p:cNvSpPr txBox="1"/>
          <p:nvPr/>
        </p:nvSpPr>
        <p:spPr>
          <a:xfrm>
            <a:off x="295563" y="268005"/>
            <a:ext cx="8497455" cy="461665"/>
          </a:xfrm>
          <a:prstGeom prst="rect">
            <a:avLst/>
          </a:prstGeom>
          <a:noFill/>
        </p:spPr>
        <p:txBody>
          <a:bodyPr wrap="square" rtlCol="0">
            <a:spAutoFit/>
          </a:bodyPr>
          <a:lstStyle/>
          <a:p>
            <a:r>
              <a:rPr lang="en-US" sz="2400" b="1" dirty="0"/>
              <a:t>Funds allocated through the Con Plan?</a:t>
            </a:r>
            <a:endParaRPr lang="en-US" b="1" dirty="0"/>
          </a:p>
        </p:txBody>
      </p:sp>
      <p:graphicFrame>
        <p:nvGraphicFramePr>
          <p:cNvPr id="16" name="Table 15">
            <a:extLst>
              <a:ext uri="{FF2B5EF4-FFF2-40B4-BE49-F238E27FC236}">
                <a16:creationId xmlns:a16="http://schemas.microsoft.com/office/drawing/2014/main" id="{7424F0F3-9690-1B16-7265-A92CE6085273}"/>
              </a:ext>
            </a:extLst>
          </p:cNvPr>
          <p:cNvGraphicFramePr>
            <a:graphicFrameLocks noGrp="1"/>
          </p:cNvGraphicFramePr>
          <p:nvPr>
            <p:extLst>
              <p:ext uri="{D42A27DB-BD31-4B8C-83A1-F6EECF244321}">
                <p14:modId xmlns:p14="http://schemas.microsoft.com/office/powerpoint/2010/main" val="3259447684"/>
              </p:ext>
            </p:extLst>
          </p:nvPr>
        </p:nvGraphicFramePr>
        <p:xfrm>
          <a:off x="361698" y="874064"/>
          <a:ext cx="8180322" cy="4230870"/>
        </p:xfrm>
        <a:graphic>
          <a:graphicData uri="http://schemas.openxmlformats.org/drawingml/2006/table">
            <a:tbl>
              <a:tblPr firstRow="1" bandRow="1">
                <a:tableStyleId>{00A15C55-8517-42AA-B614-E9B94910E393}</a:tableStyleId>
              </a:tblPr>
              <a:tblGrid>
                <a:gridCol w="2448177">
                  <a:extLst>
                    <a:ext uri="{9D8B030D-6E8A-4147-A177-3AD203B41FA5}">
                      <a16:colId xmlns:a16="http://schemas.microsoft.com/office/drawing/2014/main" val="3198055297"/>
                    </a:ext>
                  </a:extLst>
                </a:gridCol>
                <a:gridCol w="3095625">
                  <a:extLst>
                    <a:ext uri="{9D8B030D-6E8A-4147-A177-3AD203B41FA5}">
                      <a16:colId xmlns:a16="http://schemas.microsoft.com/office/drawing/2014/main" val="551703866"/>
                    </a:ext>
                  </a:extLst>
                </a:gridCol>
                <a:gridCol w="2636520">
                  <a:extLst>
                    <a:ext uri="{9D8B030D-6E8A-4147-A177-3AD203B41FA5}">
                      <a16:colId xmlns:a16="http://schemas.microsoft.com/office/drawing/2014/main" val="1117668254"/>
                    </a:ext>
                  </a:extLst>
                </a:gridCol>
              </a:tblGrid>
              <a:tr h="447425">
                <a:tc>
                  <a:txBody>
                    <a:bodyPr/>
                    <a:lstStyle/>
                    <a:p>
                      <a:r>
                        <a:rPr lang="en-US" dirty="0">
                          <a:solidFill>
                            <a:schemeClr val="tx1"/>
                          </a:solidFill>
                        </a:rPr>
                        <a:t>Fund</a:t>
                      </a:r>
                    </a:p>
                  </a:txBody>
                  <a:tcPr/>
                </a:tc>
                <a:tc>
                  <a:txBody>
                    <a:bodyPr/>
                    <a:lstStyle/>
                    <a:p>
                      <a:r>
                        <a:rPr lang="en-US" dirty="0">
                          <a:solidFill>
                            <a:schemeClr val="tx1"/>
                          </a:solidFill>
                        </a:rPr>
                        <a:t>Administrator</a:t>
                      </a:r>
                    </a:p>
                  </a:txBody>
                  <a:tcPr/>
                </a:tc>
                <a:tc>
                  <a:txBody>
                    <a:bodyPr/>
                    <a:lstStyle/>
                    <a:p>
                      <a:r>
                        <a:rPr lang="en-US" dirty="0">
                          <a:solidFill>
                            <a:schemeClr val="tx1"/>
                          </a:solidFill>
                        </a:rPr>
                        <a:t>Total 2024 Allocation </a:t>
                      </a:r>
                    </a:p>
                  </a:txBody>
                  <a:tcPr/>
                </a:tc>
                <a:extLst>
                  <a:ext uri="{0D108BD9-81ED-4DB2-BD59-A6C34878D82A}">
                    <a16:rowId xmlns:a16="http://schemas.microsoft.com/office/drawing/2014/main" val="2442180352"/>
                  </a:ext>
                </a:extLst>
              </a:tr>
              <a:tr h="887886">
                <a:tc>
                  <a:txBody>
                    <a:bodyPr/>
                    <a:lstStyle/>
                    <a:p>
                      <a:r>
                        <a:rPr lang="en-US" dirty="0"/>
                        <a:t>Community Development Block Grant (CDBG) </a:t>
                      </a:r>
                    </a:p>
                  </a:txBody>
                  <a:tcPr>
                    <a:solidFill>
                      <a:srgbClr val="8AAF8E">
                        <a:alpha val="62000"/>
                      </a:srgbClr>
                    </a:solidFill>
                  </a:tcPr>
                </a:tc>
                <a:tc>
                  <a:txBody>
                    <a:bodyPr/>
                    <a:lstStyle/>
                    <a:p>
                      <a:pPr marL="114300" indent="0"/>
                      <a:r>
                        <a:rPr lang="en-US" dirty="0"/>
                        <a:t>Maine Department of Community Development (DECD)</a:t>
                      </a:r>
                    </a:p>
                  </a:txBody>
                  <a:tcPr>
                    <a:solidFill>
                      <a:srgbClr val="8AAF8E">
                        <a:alpha val="62000"/>
                      </a:srgbClr>
                    </a:solidFill>
                  </a:tcPr>
                </a:tc>
                <a:tc>
                  <a:txBody>
                    <a:bodyPr/>
                    <a:lstStyle/>
                    <a:p>
                      <a:r>
                        <a:rPr lang="en-US" dirty="0"/>
                        <a:t>$9,800,000</a:t>
                      </a:r>
                    </a:p>
                  </a:txBody>
                  <a:tcPr>
                    <a:solidFill>
                      <a:srgbClr val="8AAF8E">
                        <a:alpha val="62000"/>
                      </a:srgbClr>
                    </a:solidFill>
                  </a:tcPr>
                </a:tc>
                <a:extLst>
                  <a:ext uri="{0D108BD9-81ED-4DB2-BD59-A6C34878D82A}">
                    <a16:rowId xmlns:a16="http://schemas.microsoft.com/office/drawing/2014/main" val="127430442"/>
                  </a:ext>
                </a:extLst>
              </a:tr>
              <a:tr h="836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Emergency Solutions Grant Program (ESG)</a:t>
                      </a:r>
                    </a:p>
                  </a:txBody>
                  <a:tcPr>
                    <a:solidFill>
                      <a:schemeClr val="bg1"/>
                    </a:solidFill>
                  </a:tcPr>
                </a:tc>
                <a:tc>
                  <a:txBody>
                    <a:bodyPr/>
                    <a:lstStyle/>
                    <a:p>
                      <a:pPr marL="114300" indent="0"/>
                      <a:r>
                        <a:rPr lang="en-US" dirty="0"/>
                        <a:t>MaineHousing</a:t>
                      </a:r>
                    </a:p>
                  </a:txBody>
                  <a:tcPr>
                    <a:solidFill>
                      <a:schemeClr val="bg1"/>
                    </a:solidFill>
                  </a:tcPr>
                </a:tc>
                <a:tc>
                  <a:txBody>
                    <a:bodyPr/>
                    <a:lstStyle/>
                    <a:p>
                      <a:r>
                        <a:rPr lang="en-US" dirty="0"/>
                        <a:t>$1,287,417</a:t>
                      </a:r>
                    </a:p>
                  </a:txBody>
                  <a:tcPr>
                    <a:solidFill>
                      <a:schemeClr val="bg1"/>
                    </a:solidFill>
                  </a:tcPr>
                </a:tc>
                <a:extLst>
                  <a:ext uri="{0D108BD9-81ED-4DB2-BD59-A6C34878D82A}">
                    <a16:rowId xmlns:a16="http://schemas.microsoft.com/office/drawing/2014/main" val="4227150437"/>
                  </a:ext>
                </a:extLst>
              </a:tr>
              <a:tr h="9128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HOME Investment Partnership Program (HOME)</a:t>
                      </a:r>
                      <a:endParaRPr lang="en-US" sz="1050" dirty="0"/>
                    </a:p>
                  </a:txBody>
                  <a:tcPr>
                    <a:solidFill>
                      <a:srgbClr val="8AAF8E">
                        <a:alpha val="61000"/>
                      </a:srgbClr>
                    </a:solid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dirty="0"/>
                        <a:t>MaineHousing</a:t>
                      </a:r>
                    </a:p>
                    <a:p>
                      <a:endParaRPr lang="en-US" dirty="0"/>
                    </a:p>
                  </a:txBody>
                  <a:tcPr>
                    <a:solidFill>
                      <a:srgbClr val="8AAF8E">
                        <a:alpha val="62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$3,503,849</a:t>
                      </a:r>
                    </a:p>
                  </a:txBody>
                  <a:tcPr>
                    <a:solidFill>
                      <a:srgbClr val="8AAF8E">
                        <a:alpha val="62000"/>
                      </a:srgbClr>
                    </a:solidFill>
                  </a:tcPr>
                </a:tc>
                <a:extLst>
                  <a:ext uri="{0D108BD9-81ED-4DB2-BD59-A6C34878D82A}">
                    <a16:rowId xmlns:a16="http://schemas.microsoft.com/office/drawing/2014/main" val="608536452"/>
                  </a:ext>
                </a:extLst>
              </a:tr>
              <a:tr h="1118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Housing Trust Fund (HTF)</a:t>
                      </a:r>
                      <a:endParaRPr lang="en-US" sz="1800" kern="1200" dirty="0">
                        <a:solidFill>
                          <a:schemeClr val="dk1"/>
                        </a:solidFill>
                        <a:latin typeface="+mn-lt"/>
                        <a:ea typeface="+mn-ea"/>
                        <a:cs typeface="+mn-cs"/>
                      </a:endParaRPr>
                    </a:p>
                  </a:txBody>
                  <a:tcPr>
                    <a:solidFill>
                      <a:schemeClr val="bg1"/>
                    </a:solid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dirty="0"/>
                        <a:t>MaineHousing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$2,830,350</a:t>
                      </a:r>
                    </a:p>
                  </a:txBody>
                  <a:tcPr>
                    <a:solidFill>
                      <a:schemeClr val="bg1"/>
                    </a:solidFill>
                  </a:tcPr>
                </a:tc>
                <a:extLst>
                  <a:ext uri="{0D108BD9-81ED-4DB2-BD59-A6C34878D82A}">
                    <a16:rowId xmlns:a16="http://schemas.microsoft.com/office/drawing/2014/main" val="54571475"/>
                  </a:ext>
                </a:extLst>
              </a:tr>
            </a:tbl>
          </a:graphicData>
        </a:graphic>
      </p:graphicFrame>
      <p:sp>
        <p:nvSpPr>
          <p:cNvPr id="17" name="Rectangle 16">
            <a:extLst>
              <a:ext uri="{FF2B5EF4-FFF2-40B4-BE49-F238E27FC236}">
                <a16:creationId xmlns:a16="http://schemas.microsoft.com/office/drawing/2014/main" id="{0D50DE97-FD2B-1163-517B-6F092CCCCB80}"/>
              </a:ext>
            </a:extLst>
          </p:cNvPr>
          <p:cNvSpPr/>
          <p:nvPr/>
        </p:nvSpPr>
        <p:spPr>
          <a:xfrm>
            <a:off x="378195" y="889911"/>
            <a:ext cx="8171515" cy="41869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10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0E7DC4A-2632-40BB-BEAC-E27A81AD40D8}"/>
              </a:ext>
            </a:extLst>
          </p:cNvPr>
          <p:cNvGraphicFramePr/>
          <p:nvPr>
            <p:extLst>
              <p:ext uri="{D42A27DB-BD31-4B8C-83A1-F6EECF244321}">
                <p14:modId xmlns:p14="http://schemas.microsoft.com/office/powerpoint/2010/main" val="324273420"/>
              </p:ext>
            </p:extLst>
          </p:nvPr>
        </p:nvGraphicFramePr>
        <p:xfrm>
          <a:off x="5279138" y="4472940"/>
          <a:ext cx="2659059" cy="16906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F26647D0-7E13-C1E6-F12D-B978CA2E3ECF}"/>
              </a:ext>
            </a:extLst>
          </p:cNvPr>
          <p:cNvGraphicFramePr/>
          <p:nvPr>
            <p:extLst>
              <p:ext uri="{D42A27DB-BD31-4B8C-83A1-F6EECF244321}">
                <p14:modId xmlns:p14="http://schemas.microsoft.com/office/powerpoint/2010/main" val="3285597021"/>
              </p:ext>
            </p:extLst>
          </p:nvPr>
        </p:nvGraphicFramePr>
        <p:xfrm>
          <a:off x="466341" y="604509"/>
          <a:ext cx="7828623" cy="378820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33E1B725-7AEF-E3B0-B2D6-E7614CDD7695}"/>
              </a:ext>
            </a:extLst>
          </p:cNvPr>
          <p:cNvSpPr txBox="1"/>
          <p:nvPr/>
        </p:nvSpPr>
        <p:spPr>
          <a:xfrm>
            <a:off x="466341" y="142844"/>
            <a:ext cx="5616666" cy="461665"/>
          </a:xfrm>
          <a:prstGeom prst="rect">
            <a:avLst/>
          </a:prstGeom>
          <a:noFill/>
        </p:spPr>
        <p:txBody>
          <a:bodyPr wrap="none" rtlCol="0">
            <a:spAutoFit/>
          </a:bodyPr>
          <a:lstStyle/>
          <a:p>
            <a:r>
              <a:rPr lang="en-US" sz="2400" b="1" dirty="0"/>
              <a:t>Housing Availability and Affordability</a:t>
            </a:r>
            <a:endParaRPr lang="en-US" b="1" dirty="0"/>
          </a:p>
        </p:txBody>
      </p:sp>
      <p:sp>
        <p:nvSpPr>
          <p:cNvPr id="10" name="TextBox 9">
            <a:extLst>
              <a:ext uri="{FF2B5EF4-FFF2-40B4-BE49-F238E27FC236}">
                <a16:creationId xmlns:a16="http://schemas.microsoft.com/office/drawing/2014/main" id="{80CC3A34-3B6E-5989-2607-AE1E6BD6484A}"/>
              </a:ext>
            </a:extLst>
          </p:cNvPr>
          <p:cNvSpPr txBox="1"/>
          <p:nvPr/>
        </p:nvSpPr>
        <p:spPr>
          <a:xfrm>
            <a:off x="275422" y="4934657"/>
            <a:ext cx="4724400" cy="1020921"/>
          </a:xfrm>
          <a:prstGeom prst="rect">
            <a:avLst/>
          </a:prstGeom>
          <a:noFill/>
        </p:spPr>
        <p:txBody>
          <a:bodyPr wrap="square">
            <a:spAutoFit/>
          </a:bodyPr>
          <a:lstStyle/>
          <a:p>
            <a:pPr marR="0" lvl="0">
              <a:lnSpc>
                <a:spcPct val="115000"/>
              </a:lnSpc>
              <a:spcBef>
                <a:spcPts val="0"/>
              </a:spcBef>
              <a:spcAft>
                <a:spcPts val="800"/>
              </a:spcAft>
            </a:pPr>
            <a:r>
              <a:rPr lang="en-US" kern="100" dirty="0">
                <a:effectLst/>
                <a:latin typeface="+mj-lt"/>
                <a:ea typeface="Calibri" panose="020F0502020204030204" pitchFamily="34" charset="0"/>
                <a:cs typeface="Times New Roman" panose="02020603050405020304" pitchFamily="18" charset="0"/>
              </a:rPr>
              <a:t>The income needed to support the median home price is at least 20% greater than the median income in every county in Maine.</a:t>
            </a:r>
          </a:p>
        </p:txBody>
      </p:sp>
    </p:spTree>
    <p:extLst>
      <p:ext uri="{BB962C8B-B14F-4D97-AF65-F5344CB8AC3E}">
        <p14:creationId xmlns:p14="http://schemas.microsoft.com/office/powerpoint/2010/main" val="1704715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E50C7CD1-A725-60FE-EA24-398F95FCDE39}"/>
              </a:ext>
            </a:extLst>
          </p:cNvPr>
          <p:cNvGraphicFramePr/>
          <p:nvPr>
            <p:extLst>
              <p:ext uri="{D42A27DB-BD31-4B8C-83A1-F6EECF244321}">
                <p14:modId xmlns:p14="http://schemas.microsoft.com/office/powerpoint/2010/main" val="446443589"/>
              </p:ext>
            </p:extLst>
          </p:nvPr>
        </p:nvGraphicFramePr>
        <p:xfrm>
          <a:off x="281354" y="887997"/>
          <a:ext cx="8551147" cy="478932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C12D6F22-0ACD-9311-6D42-568D48DF5DD4}"/>
              </a:ext>
            </a:extLst>
          </p:cNvPr>
          <p:cNvSpPr txBox="1"/>
          <p:nvPr/>
        </p:nvSpPr>
        <p:spPr>
          <a:xfrm>
            <a:off x="466341" y="142844"/>
            <a:ext cx="3896067" cy="461665"/>
          </a:xfrm>
          <a:prstGeom prst="rect">
            <a:avLst/>
          </a:prstGeom>
          <a:noFill/>
        </p:spPr>
        <p:txBody>
          <a:bodyPr wrap="none" rtlCol="0">
            <a:spAutoFit/>
          </a:bodyPr>
          <a:lstStyle/>
          <a:p>
            <a:r>
              <a:rPr lang="en-US" sz="2400" b="1" dirty="0"/>
              <a:t>Maine’s Population Trend</a:t>
            </a:r>
            <a:endParaRPr lang="en-US" b="1" dirty="0"/>
          </a:p>
        </p:txBody>
      </p:sp>
    </p:spTree>
    <p:extLst>
      <p:ext uri="{BB962C8B-B14F-4D97-AF65-F5344CB8AC3E}">
        <p14:creationId xmlns:p14="http://schemas.microsoft.com/office/powerpoint/2010/main" val="1309572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maine with different states&#10;&#10;Description automatically generated">
            <a:extLst>
              <a:ext uri="{FF2B5EF4-FFF2-40B4-BE49-F238E27FC236}">
                <a16:creationId xmlns:a16="http://schemas.microsoft.com/office/drawing/2014/main" id="{03B570A7-6B2B-FB24-7DAA-8E58CCF90F9F}"/>
              </a:ext>
            </a:extLst>
          </p:cNvPr>
          <p:cNvPicPr>
            <a:picLocks noChangeAspect="1"/>
          </p:cNvPicPr>
          <p:nvPr/>
        </p:nvPicPr>
        <p:blipFill rotWithShape="1">
          <a:blip r:embed="rId3"/>
          <a:srcRect l="12044" r="6795"/>
          <a:stretch/>
        </p:blipFill>
        <p:spPr>
          <a:xfrm>
            <a:off x="558108" y="621000"/>
            <a:ext cx="4756842" cy="5373254"/>
          </a:xfrm>
          <a:prstGeom prst="rect">
            <a:avLst/>
          </a:prstGeom>
          <a:ln>
            <a:solidFill>
              <a:schemeClr val="accent1">
                <a:shade val="15000"/>
              </a:schemeClr>
            </a:solidFill>
          </a:ln>
        </p:spPr>
      </p:pic>
      <p:sp>
        <p:nvSpPr>
          <p:cNvPr id="6" name="TextBox 5">
            <a:extLst>
              <a:ext uri="{FF2B5EF4-FFF2-40B4-BE49-F238E27FC236}">
                <a16:creationId xmlns:a16="http://schemas.microsoft.com/office/drawing/2014/main" id="{696B8FBC-8796-F3C0-1EB3-57D72046E1F0}"/>
              </a:ext>
            </a:extLst>
          </p:cNvPr>
          <p:cNvSpPr txBox="1"/>
          <p:nvPr/>
        </p:nvSpPr>
        <p:spPr>
          <a:xfrm>
            <a:off x="5953125" y="919579"/>
            <a:ext cx="2248102" cy="4121065"/>
          </a:xfrm>
          <a:prstGeom prst="rect">
            <a:avLst/>
          </a:prstGeom>
          <a:noFill/>
        </p:spPr>
        <p:txBody>
          <a:bodyPr wrap="square">
            <a:spAutoFit/>
          </a:bodyPr>
          <a:lstStyle/>
          <a:p>
            <a:pPr marR="0" lvl="0" algn="ctr">
              <a:lnSpc>
                <a:spcPct val="120000"/>
              </a:lnSpc>
              <a:spcBef>
                <a:spcPts val="0"/>
              </a:spcBef>
              <a:spcAft>
                <a:spcPts val="800"/>
              </a:spcAft>
            </a:pPr>
            <a:r>
              <a:rPr lang="en-US" sz="2000" kern="100" dirty="0">
                <a:effectLst/>
                <a:latin typeface="+mj-lt"/>
                <a:ea typeface="Calibri" panose="020F0502020204030204" pitchFamily="34" charset="0"/>
                <a:cs typeface="Times New Roman" panose="02020603050405020304" pitchFamily="18" charset="0"/>
              </a:rPr>
              <a:t>Whereas the state population increased by 2.8%, some rural counties decreased by as much as 6.3% and southern counties increased by as much as </a:t>
            </a:r>
            <a:r>
              <a:rPr lang="en-US" sz="2000" kern="100">
                <a:effectLst/>
                <a:latin typeface="+mj-lt"/>
                <a:ea typeface="Calibri" panose="020F0502020204030204" pitchFamily="34" charset="0"/>
                <a:cs typeface="Times New Roman" panose="02020603050405020304" pitchFamily="18" charset="0"/>
              </a:rPr>
              <a:t>7.5%. </a:t>
            </a:r>
            <a:endParaRPr lang="en-US" sz="2000" kern="100" dirty="0">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CCF8B4E-B395-1866-E651-5797762AC002}"/>
              </a:ext>
            </a:extLst>
          </p:cNvPr>
          <p:cNvSpPr txBox="1"/>
          <p:nvPr/>
        </p:nvSpPr>
        <p:spPr>
          <a:xfrm>
            <a:off x="466341" y="142844"/>
            <a:ext cx="4060727" cy="461665"/>
          </a:xfrm>
          <a:prstGeom prst="rect">
            <a:avLst/>
          </a:prstGeom>
          <a:noFill/>
        </p:spPr>
        <p:txBody>
          <a:bodyPr wrap="none" rtlCol="0">
            <a:spAutoFit/>
          </a:bodyPr>
          <a:lstStyle/>
          <a:p>
            <a:r>
              <a:rPr lang="en-US" sz="2400" b="1" dirty="0"/>
              <a:t>County population change</a:t>
            </a:r>
            <a:endParaRPr lang="en-US" b="1" dirty="0"/>
          </a:p>
        </p:txBody>
      </p:sp>
    </p:spTree>
    <p:extLst>
      <p:ext uri="{BB962C8B-B14F-4D97-AF65-F5344CB8AC3E}">
        <p14:creationId xmlns:p14="http://schemas.microsoft.com/office/powerpoint/2010/main" val="1334659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CCF8B4E-B395-1866-E651-5797762AC002}"/>
              </a:ext>
            </a:extLst>
          </p:cNvPr>
          <p:cNvSpPr txBox="1"/>
          <p:nvPr/>
        </p:nvSpPr>
        <p:spPr>
          <a:xfrm>
            <a:off x="466341" y="142844"/>
            <a:ext cx="6692088" cy="461665"/>
          </a:xfrm>
          <a:prstGeom prst="rect">
            <a:avLst/>
          </a:prstGeom>
          <a:noFill/>
        </p:spPr>
        <p:txBody>
          <a:bodyPr wrap="none" rtlCol="0">
            <a:spAutoFit/>
          </a:bodyPr>
          <a:lstStyle/>
          <a:p>
            <a:r>
              <a:rPr lang="en-US" sz="2400" b="1" dirty="0"/>
              <a:t>Homelessness in Maine – 2024 Point in Time</a:t>
            </a:r>
            <a:endParaRPr lang="en-US" b="1" dirty="0"/>
          </a:p>
        </p:txBody>
      </p:sp>
      <p:sp>
        <p:nvSpPr>
          <p:cNvPr id="10" name="TextBox 9">
            <a:extLst>
              <a:ext uri="{FF2B5EF4-FFF2-40B4-BE49-F238E27FC236}">
                <a16:creationId xmlns:a16="http://schemas.microsoft.com/office/drawing/2014/main" id="{2F26534E-9509-FC52-EF4B-E81FB7A09BA2}"/>
              </a:ext>
            </a:extLst>
          </p:cNvPr>
          <p:cNvSpPr txBox="1"/>
          <p:nvPr/>
        </p:nvSpPr>
        <p:spPr>
          <a:xfrm>
            <a:off x="1330149" y="671109"/>
            <a:ext cx="6692088" cy="369332"/>
          </a:xfrm>
          <a:prstGeom prst="rect">
            <a:avLst/>
          </a:prstGeom>
          <a:noFill/>
        </p:spPr>
        <p:txBody>
          <a:bodyPr wrap="square">
            <a:spAutoFit/>
          </a:bodyPr>
          <a:lstStyle/>
          <a:p>
            <a:pPr marL="0" marR="0" algn="ctr">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People in Shelters and Unsheltered</a:t>
            </a:r>
            <a:endParaRPr lang="en-US" sz="1200" dirty="0">
              <a:effectLst/>
              <a:latin typeface="Aptos" panose="020B0004020202020204" pitchFamily="34" charset="0"/>
              <a:ea typeface="Aptos" panose="020B0004020202020204" pitchFamily="34" charset="0"/>
              <a:cs typeface="Aptos" panose="020B0004020202020204" pitchFamily="34" charset="0"/>
            </a:endParaRPr>
          </a:p>
        </p:txBody>
      </p:sp>
      <p:graphicFrame>
        <p:nvGraphicFramePr>
          <p:cNvPr id="2" name="Chart 1">
            <a:extLst>
              <a:ext uri="{FF2B5EF4-FFF2-40B4-BE49-F238E27FC236}">
                <a16:creationId xmlns:a16="http://schemas.microsoft.com/office/drawing/2014/main" id="{527EA0CA-7928-5FE0-0AF5-B74623A543CA}"/>
              </a:ext>
            </a:extLst>
          </p:cNvPr>
          <p:cNvGraphicFramePr/>
          <p:nvPr>
            <p:extLst>
              <p:ext uri="{D42A27DB-BD31-4B8C-83A1-F6EECF244321}">
                <p14:modId xmlns:p14="http://schemas.microsoft.com/office/powerpoint/2010/main" val="3192324591"/>
              </p:ext>
            </p:extLst>
          </p:nvPr>
        </p:nvGraphicFramePr>
        <p:xfrm>
          <a:off x="974689" y="1040441"/>
          <a:ext cx="7626699" cy="46167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5530848"/>
      </p:ext>
    </p:extLst>
  </p:cSld>
  <p:clrMapOvr>
    <a:masterClrMapping/>
  </p:clrMapOvr>
</p:sld>
</file>

<file path=ppt/theme/theme1.xml><?xml version="1.0" encoding="utf-8"?>
<a:theme xmlns:a="http://schemas.openxmlformats.org/drawingml/2006/main" name="MaineHousing-1a">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7F8E10EE-53B9-40DD-9075-5A5497849F93}"/>
    </a:ext>
  </a:extLst>
</a:theme>
</file>

<file path=ppt/theme/theme10.xml><?xml version="1.0" encoding="utf-8"?>
<a:theme xmlns:a="http://schemas.openxmlformats.org/drawingml/2006/main" name="MaineHousing-2b">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219FECB7-81A7-4730-A360-38D436D65BA6}"/>
    </a:ext>
  </a:extLst>
</a:theme>
</file>

<file path=ppt/theme/theme11.xml><?xml version="1.0" encoding="utf-8"?>
<a:theme xmlns:a="http://schemas.openxmlformats.org/drawingml/2006/main" name="MaineHousing-2c">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EBB6B894-5407-455B-979F-9D27FE2A0D5E}"/>
    </a:ext>
  </a:extLst>
</a:theme>
</file>

<file path=ppt/theme/theme12.xml><?xml version="1.0" encoding="utf-8"?>
<a:theme xmlns:a="http://schemas.openxmlformats.org/drawingml/2006/main" name="MaineHousing-2d">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440504EF-87CF-4EDB-889E-F8FE20355FB2}"/>
    </a:ext>
  </a:extLst>
</a:theme>
</file>

<file path=ppt/theme/theme13.xml><?xml version="1.0" encoding="utf-8"?>
<a:theme xmlns:a="http://schemas.openxmlformats.org/drawingml/2006/main" name="MaineHousing-2e">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40436653-06FF-4BDF-8A72-42EBF2B64ADC}"/>
    </a:ext>
  </a:extLst>
</a:theme>
</file>

<file path=ppt/theme/theme14.xml><?xml version="1.0" encoding="utf-8"?>
<a:theme xmlns:a="http://schemas.openxmlformats.org/drawingml/2006/main" name="MaineHousing-2f">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5D14C828-B582-410F-94DB-C97FBD63D597}"/>
    </a:ext>
  </a:extLst>
</a:theme>
</file>

<file path=ppt/theme/theme15.xml><?xml version="1.0" encoding="utf-8"?>
<a:theme xmlns:a="http://schemas.openxmlformats.org/drawingml/2006/main" name="MaineHousing-2g">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92442B94-DDC3-4D91-B514-7A76245B8A87}"/>
    </a:ext>
  </a:extLst>
</a:theme>
</file>

<file path=ppt/theme/theme16.xml><?xml version="1.0" encoding="utf-8"?>
<a:theme xmlns:a="http://schemas.openxmlformats.org/drawingml/2006/main" name="MaineHousing-2h">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1ED48BA5-ABA8-42A4-974C-F4C2108FE714}"/>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eHousing-1b">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21B09516-1F48-433A-87E1-89C4CC37505C}"/>
    </a:ext>
  </a:extLst>
</a:theme>
</file>

<file path=ppt/theme/theme3.xml><?xml version="1.0" encoding="utf-8"?>
<a:theme xmlns:a="http://schemas.openxmlformats.org/drawingml/2006/main" name="MaineHousing-1c">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AC73FC93-E15F-4A4A-A14D-6A2E8A9F3953}"/>
    </a:ext>
  </a:extLst>
</a:theme>
</file>

<file path=ppt/theme/theme4.xml><?xml version="1.0" encoding="utf-8"?>
<a:theme xmlns:a="http://schemas.openxmlformats.org/drawingml/2006/main" name="MaineHousing-1d">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69438075-E470-446F-9B7C-64AC0BF2987C}"/>
    </a:ext>
  </a:extLst>
</a:theme>
</file>

<file path=ppt/theme/theme5.xml><?xml version="1.0" encoding="utf-8"?>
<a:theme xmlns:a="http://schemas.openxmlformats.org/drawingml/2006/main" name="MaineHousing-1e">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844BBF17-0EEA-4885-81A4-B6A5961A6856}"/>
    </a:ext>
  </a:extLst>
</a:theme>
</file>

<file path=ppt/theme/theme6.xml><?xml version="1.0" encoding="utf-8"?>
<a:theme xmlns:a="http://schemas.openxmlformats.org/drawingml/2006/main" name="MaineHousing-1f">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07EFBB25-E1F0-4E8D-8CFF-709E51D236D2}"/>
    </a:ext>
  </a:extLst>
</a:theme>
</file>

<file path=ppt/theme/theme7.xml><?xml version="1.0" encoding="utf-8"?>
<a:theme xmlns:a="http://schemas.openxmlformats.org/drawingml/2006/main" name="MaineHousing-1g">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B5F7F193-F0CF-4E45-B97E-3CC32EBF9AA3}"/>
    </a:ext>
  </a:extLst>
</a:theme>
</file>

<file path=ppt/theme/theme8.xml><?xml version="1.0" encoding="utf-8"?>
<a:theme xmlns:a="http://schemas.openxmlformats.org/drawingml/2006/main" name="MaineHousing-1h">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2054B088-3B0A-4307-B724-1A6A03E2DAE3}"/>
    </a:ext>
  </a:extLst>
</a:theme>
</file>

<file path=ppt/theme/theme9.xml><?xml version="1.0" encoding="utf-8"?>
<a:theme xmlns:a="http://schemas.openxmlformats.org/drawingml/2006/main" name="MaineHousing-2a">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12D893B8-C5EE-4826-B9D1-321BEF5F1725}"/>
    </a:ext>
  </a:extLst>
</a:theme>
</file>

<file path=docProps/app.xml><?xml version="1.0" encoding="utf-8"?>
<Properties xmlns="http://schemas.openxmlformats.org/officeDocument/2006/extended-properties" xmlns:vt="http://schemas.openxmlformats.org/officeDocument/2006/docPropsVTypes">
  <Template>MaineHousing 2020 - 26 Edison Drive</Template>
  <TotalTime>2192</TotalTime>
  <Words>1168</Words>
  <Application>Microsoft Office PowerPoint</Application>
  <PresentationFormat>On-screen Show (4:3)</PresentationFormat>
  <Paragraphs>214</Paragraphs>
  <Slides>22</Slides>
  <Notes>22</Notes>
  <HiddenSlides>0</HiddenSlides>
  <MMClips>0</MMClips>
  <ScaleCrop>false</ScaleCrop>
  <HeadingPairs>
    <vt:vector size="6" baseType="variant">
      <vt:variant>
        <vt:lpstr>Fonts Used</vt:lpstr>
      </vt:variant>
      <vt:variant>
        <vt:i4>3</vt:i4>
      </vt:variant>
      <vt:variant>
        <vt:lpstr>Theme</vt:lpstr>
      </vt:variant>
      <vt:variant>
        <vt:i4>16</vt:i4>
      </vt:variant>
      <vt:variant>
        <vt:lpstr>Slide Titles</vt:lpstr>
      </vt:variant>
      <vt:variant>
        <vt:i4>22</vt:i4>
      </vt:variant>
    </vt:vector>
  </HeadingPairs>
  <TitlesOfParts>
    <vt:vector size="41" baseType="lpstr">
      <vt:lpstr>Aptos</vt:lpstr>
      <vt:lpstr>Arial</vt:lpstr>
      <vt:lpstr>Calibri</vt:lpstr>
      <vt:lpstr>MaineHousing-1a</vt:lpstr>
      <vt:lpstr>MaineHousing-1b</vt:lpstr>
      <vt:lpstr>MaineHousing-1c</vt:lpstr>
      <vt:lpstr>MaineHousing-1d</vt:lpstr>
      <vt:lpstr>MaineHousing-1e</vt:lpstr>
      <vt:lpstr>MaineHousing-1f</vt:lpstr>
      <vt:lpstr>MaineHousing-1g</vt:lpstr>
      <vt:lpstr>MaineHousing-1h</vt:lpstr>
      <vt:lpstr>MaineHousing-2a</vt:lpstr>
      <vt:lpstr>MaineHousing-2b</vt:lpstr>
      <vt:lpstr>MaineHousing-2c</vt:lpstr>
      <vt:lpstr>MaineHousing-2d</vt:lpstr>
      <vt:lpstr>MaineHousing-2e</vt:lpstr>
      <vt:lpstr>MaineHousing-2f</vt:lpstr>
      <vt:lpstr>MaineHousing-2g</vt:lpstr>
      <vt:lpstr>MaineHousing-2h</vt:lpstr>
      <vt:lpstr>Listening Session</vt:lpstr>
      <vt:lpstr>Why are we here today?</vt:lpstr>
      <vt:lpstr> Consolidated Plan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 Plan - Discussion Questions</vt:lpstr>
      <vt:lpstr>PowerPoint Presentation</vt:lpstr>
      <vt:lpstr>PowerPoint Presentation</vt:lpstr>
      <vt:lpstr>PowerPoint Presentation</vt:lpstr>
      <vt:lpstr>PowerPoint Presentation</vt:lpstr>
      <vt:lpstr>PowerPoint Presentation</vt:lpstr>
      <vt:lpstr>Fair Housing Analysis - Discussion Questions</vt:lpstr>
      <vt:lpstr>Con Plan and Fair Housing Analysis Next Steps</vt:lpstr>
      <vt:lpstr>Written Comments</vt:lpstr>
    </vt:vector>
  </TitlesOfParts>
  <Company>MaineHousing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Listening Session</dc:title>
  <dc:creator>Paula Weber</dc:creator>
  <cp:lastModifiedBy>Tracey Anderson</cp:lastModifiedBy>
  <cp:revision>74</cp:revision>
  <cp:lastPrinted>2024-06-10T18:44:38Z</cp:lastPrinted>
  <dcterms:created xsi:type="dcterms:W3CDTF">2024-05-28T14:10:07Z</dcterms:created>
  <dcterms:modified xsi:type="dcterms:W3CDTF">2024-06-10T20:14:16Z</dcterms:modified>
</cp:coreProperties>
</file>