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1506" r:id="rId5"/>
    <p:sldId id="257" r:id="rId6"/>
    <p:sldId id="266" r:id="rId7"/>
    <p:sldId id="2945" r:id="rId8"/>
    <p:sldId id="294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694FE2-67CC-4A3F-96AD-8053F2D706C2}">
          <p14:sldIdLst>
            <p14:sldId id="1506"/>
            <p14:sldId id="257"/>
            <p14:sldId id="266"/>
            <p14:sldId id="2945"/>
            <p14:sldId id="29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isle, Amy" initials="BA" lastIdx="3" clrIdx="0">
    <p:extLst>
      <p:ext uri="{19B8F6BF-5375-455C-9EA6-DF929625EA0E}">
        <p15:presenceInfo xmlns:p15="http://schemas.microsoft.com/office/powerpoint/2012/main" userId="S::Amy.Belisle@maine.gov::f47605f1-8bde-4e45-8a13-11b308f7ad7a" providerId="AD"/>
      </p:ext>
    </p:extLst>
  </p:cmAuthor>
  <p:cmAuthor id="2" name="Wynne, Elissa M" initials="WM" lastIdx="2" clrIdx="1">
    <p:extLst>
      <p:ext uri="{19B8F6BF-5375-455C-9EA6-DF929625EA0E}">
        <p15:presenceInfo xmlns:p15="http://schemas.microsoft.com/office/powerpoint/2012/main" userId="S::elissa.m.wynne@maine.gov::308b651c-8dc4-4bc3-8e3d-2fca6d669247" providerId="AD"/>
      </p:ext>
    </p:extLst>
  </p:cmAuthor>
  <p:cmAuthor id="3" name="Bellefleur, Angie" initials="BA" lastIdx="1" clrIdx="2">
    <p:extLst>
      <p:ext uri="{19B8F6BF-5375-455C-9EA6-DF929625EA0E}">
        <p15:presenceInfo xmlns:p15="http://schemas.microsoft.com/office/powerpoint/2012/main" userId="S::angie.bellefleur@maine.gov::4e523fbb-fc9b-4fe6-b014-5ea72c0b59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5C0"/>
    <a:srgbClr val="DCF4E8"/>
    <a:srgbClr val="E0CCEF"/>
    <a:srgbClr val="FFECAF"/>
    <a:srgbClr val="FFC000"/>
    <a:srgbClr val="FFFF66"/>
    <a:srgbClr val="8ABEEE"/>
    <a:srgbClr val="B9D8F5"/>
    <a:srgbClr val="FFCCFF"/>
    <a:srgbClr val="BEE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16" autoAdjust="0"/>
  </p:normalViewPr>
  <p:slideViewPr>
    <p:cSldViewPr snapToGrid="0">
      <p:cViewPr varScale="1">
        <p:scale>
          <a:sx n="54" d="100"/>
          <a:sy n="54" d="100"/>
        </p:scale>
        <p:origin x="1124" y="60"/>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ey, Melinda" userId="c41b297d-acc6-458a-a1bd-9699a68fa187" providerId="ADAL" clId="{BC1959E3-3AF1-42F7-8055-5239BD3475D7}"/>
    <pc:docChg chg="delSld modSld modSection">
      <pc:chgData name="Corey, Melinda" userId="c41b297d-acc6-458a-a1bd-9699a68fa187" providerId="ADAL" clId="{BC1959E3-3AF1-42F7-8055-5239BD3475D7}" dt="2024-01-18T18:07:01.168" v="41" actId="20577"/>
      <pc:docMkLst>
        <pc:docMk/>
      </pc:docMkLst>
      <pc:sldChg chg="del">
        <pc:chgData name="Corey, Melinda" userId="c41b297d-acc6-458a-a1bd-9699a68fa187" providerId="ADAL" clId="{BC1959E3-3AF1-42F7-8055-5239BD3475D7}" dt="2024-01-18T17:44:17.486" v="0" actId="2696"/>
        <pc:sldMkLst>
          <pc:docMk/>
          <pc:sldMk cId="722613075" sldId="264"/>
        </pc:sldMkLst>
      </pc:sldChg>
      <pc:sldChg chg="modSp mod">
        <pc:chgData name="Corey, Melinda" userId="c41b297d-acc6-458a-a1bd-9699a68fa187" providerId="ADAL" clId="{BC1959E3-3AF1-42F7-8055-5239BD3475D7}" dt="2024-01-18T18:07:01.168" v="41" actId="20577"/>
        <pc:sldMkLst>
          <pc:docMk/>
          <pc:sldMk cId="173451514" sldId="1506"/>
        </pc:sldMkLst>
        <pc:spChg chg="mod">
          <ac:chgData name="Corey, Melinda" userId="c41b297d-acc6-458a-a1bd-9699a68fa187" providerId="ADAL" clId="{BC1959E3-3AF1-42F7-8055-5239BD3475D7}" dt="2024-01-18T18:07:01.168" v="41" actId="20577"/>
          <ac:spMkLst>
            <pc:docMk/>
            <pc:sldMk cId="173451514" sldId="1506"/>
            <ac:spMk id="4" creationId="{A84944E7-CF9F-4B8C-A69B-0AD8E6076B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1D816-C663-410E-B461-CAEEEE756FA6}"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E21D9-1DBA-4A73-A55D-4118399F5330}" type="slidenum">
              <a:rPr lang="en-US" smtClean="0"/>
              <a:t>‹#›</a:t>
            </a:fld>
            <a:endParaRPr lang="en-US"/>
          </a:p>
        </p:txBody>
      </p:sp>
    </p:spTree>
    <p:extLst>
      <p:ext uri="{BB962C8B-B14F-4D97-AF65-F5344CB8AC3E}">
        <p14:creationId xmlns:p14="http://schemas.microsoft.com/office/powerpoint/2010/main" val="277413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t>
            </a:r>
          </a:p>
        </p:txBody>
      </p:sp>
      <p:sp>
        <p:nvSpPr>
          <p:cNvPr id="4" name="Slide Number Placeholder 3"/>
          <p:cNvSpPr>
            <a:spLocks noGrp="1"/>
          </p:cNvSpPr>
          <p:nvPr>
            <p:ph type="sldNum" sz="quarter" idx="5"/>
          </p:nvPr>
        </p:nvSpPr>
        <p:spPr/>
        <p:txBody>
          <a:bodyPr/>
          <a:lstStyle/>
          <a:p>
            <a:fld id="{C24E21D9-1DBA-4A73-A55D-4118399F5330}" type="slidenum">
              <a:rPr lang="en-US" smtClean="0"/>
              <a:t>1</a:t>
            </a:fld>
            <a:endParaRPr lang="en-US"/>
          </a:p>
        </p:txBody>
      </p:sp>
    </p:spTree>
    <p:extLst>
      <p:ext uri="{BB962C8B-B14F-4D97-AF65-F5344CB8AC3E}">
        <p14:creationId xmlns:p14="http://schemas.microsoft.com/office/powerpoint/2010/main" val="37626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B18AD-9D91-44CB-8301-AC23F00A7723}" type="slidenum">
              <a:rPr lang="en-US" smtClean="0"/>
              <a:t>3</a:t>
            </a:fld>
            <a:endParaRPr lang="en-US"/>
          </a:p>
        </p:txBody>
      </p:sp>
    </p:spTree>
    <p:extLst>
      <p:ext uri="{BB962C8B-B14F-4D97-AF65-F5344CB8AC3E}">
        <p14:creationId xmlns:p14="http://schemas.microsoft.com/office/powerpoint/2010/main" val="17150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Other links for chat: </a:t>
            </a:r>
          </a:p>
          <a:p>
            <a:r>
              <a:rPr lang="en-US" dirty="0"/>
              <a:t>https://www.cdc.gov/ncbddd/actearly/index.html</a:t>
            </a:r>
          </a:p>
          <a:p>
            <a:r>
              <a:rPr lang="en-US" dirty="0"/>
              <a:t>https://www.maine.gov/dhhs/ocfs/support-for-families/child-development</a:t>
            </a:r>
          </a:p>
          <a:p>
            <a:r>
              <a:rPr lang="en-US" dirty="0"/>
              <a:t>https://www.maine.gov/dhhs/ocfs/support-for-families/child-development/developmental-screening</a:t>
            </a:r>
          </a:p>
          <a:p>
            <a:r>
              <a:rPr lang="en-US"/>
              <a:t>https://helpmegrownational.org/</a:t>
            </a:r>
          </a:p>
          <a:p>
            <a:endParaRPr lang="en-US" dirty="0"/>
          </a:p>
        </p:txBody>
      </p:sp>
      <p:sp>
        <p:nvSpPr>
          <p:cNvPr id="4" name="Slide Number Placeholder 3"/>
          <p:cNvSpPr>
            <a:spLocks noGrp="1"/>
          </p:cNvSpPr>
          <p:nvPr>
            <p:ph type="sldNum" sz="quarter" idx="5"/>
          </p:nvPr>
        </p:nvSpPr>
        <p:spPr/>
        <p:txBody>
          <a:bodyPr/>
          <a:lstStyle/>
          <a:p>
            <a:fld id="{C24E21D9-1DBA-4A73-A55D-4118399F5330}" type="slidenum">
              <a:rPr lang="en-US" smtClean="0"/>
              <a:t>5</a:t>
            </a:fld>
            <a:endParaRPr lang="en-US"/>
          </a:p>
        </p:txBody>
      </p:sp>
    </p:spTree>
    <p:extLst>
      <p:ext uri="{BB962C8B-B14F-4D97-AF65-F5344CB8AC3E}">
        <p14:creationId xmlns:p14="http://schemas.microsoft.com/office/powerpoint/2010/main" val="314939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0EEB1F-01F0-409E-AB10-7ACBAEB86B44}"/>
              </a:ext>
            </a:extLst>
          </p:cNvPr>
          <p:cNvSpPr>
            <a:spLocks noGrp="1"/>
          </p:cNvSpPr>
          <p:nvPr>
            <p:ph type="subTitle" idx="1" hasCustomPrompt="1"/>
          </p:nvPr>
        </p:nvSpPr>
        <p:spPr>
          <a:xfrm>
            <a:off x="1524000" y="3602042"/>
            <a:ext cx="9144000" cy="1007787"/>
          </a:xfrm>
        </p:spPr>
        <p:txBody>
          <a:bodyPr>
            <a:normAutofit/>
          </a:bodyPr>
          <a:lstStyle>
            <a:lvl1pPr marL="0" indent="0" algn="ctr">
              <a:buNone/>
              <a:defRPr sz="2800">
                <a:solidFill>
                  <a:schemeClr val="tx1">
                    <a:lumMod val="50000"/>
                    <a:lumOff val="50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Day/Month/Year</a:t>
            </a:r>
          </a:p>
        </p:txBody>
      </p:sp>
      <p:sp>
        <p:nvSpPr>
          <p:cNvPr id="15" name="Text Placeholder 14">
            <a:extLst>
              <a:ext uri="{FF2B5EF4-FFF2-40B4-BE49-F238E27FC236}">
                <a16:creationId xmlns:a16="http://schemas.microsoft.com/office/drawing/2014/main" id="{1DB5F6A9-FF7E-4022-ACCD-CDA77746B54D}"/>
              </a:ext>
            </a:extLst>
          </p:cNvPr>
          <p:cNvSpPr>
            <a:spLocks noGrp="1"/>
          </p:cNvSpPr>
          <p:nvPr>
            <p:ph type="body" sz="quarter" idx="10" hasCustomPrompt="1"/>
          </p:nvPr>
        </p:nvSpPr>
        <p:spPr>
          <a:xfrm>
            <a:off x="0" y="758955"/>
            <a:ext cx="12192000" cy="2111375"/>
          </a:xfrm>
          <a:solidFill>
            <a:srgbClr val="004D80"/>
          </a:solidFill>
        </p:spPr>
        <p:txBody>
          <a:bodyPr anchor="ctr" anchorCtr="0">
            <a:normAutofit/>
          </a:bodyPr>
          <a:lstStyle>
            <a:lvl1pPr marL="0" indent="0" algn="ctr">
              <a:buNone/>
              <a:defRPr sz="3600">
                <a:solidFill>
                  <a:schemeClr val="bg1"/>
                </a:solidFill>
                <a:latin typeface="Calibri" panose="020F0502020204030204" pitchFamily="34" charset="0"/>
                <a:cs typeface="Calibri" panose="020F0502020204030204" pitchFamily="34" charset="0"/>
              </a:defRPr>
            </a:lvl1pPr>
          </a:lstStyle>
          <a:p>
            <a:pPr lvl="0"/>
            <a:r>
              <a:rPr lang="en-US"/>
              <a:t>Presentation title                                                                       Over one or Two Lines</a:t>
            </a:r>
          </a:p>
        </p:txBody>
      </p:sp>
    </p:spTree>
    <p:extLst>
      <p:ext uri="{BB962C8B-B14F-4D97-AF65-F5344CB8AC3E}">
        <p14:creationId xmlns:p14="http://schemas.microsoft.com/office/powerpoint/2010/main" val="408223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0EEB1F-01F0-409E-AB10-7ACBAEB86B44}"/>
              </a:ext>
            </a:extLst>
          </p:cNvPr>
          <p:cNvSpPr>
            <a:spLocks noGrp="1"/>
          </p:cNvSpPr>
          <p:nvPr>
            <p:ph type="subTitle" idx="1" hasCustomPrompt="1"/>
          </p:nvPr>
        </p:nvSpPr>
        <p:spPr>
          <a:xfrm>
            <a:off x="1524000" y="2336687"/>
            <a:ext cx="9144000" cy="1655762"/>
          </a:xfrm>
        </p:spPr>
        <p:txBody>
          <a:bodyPr>
            <a:normAutofit/>
          </a:bodyPr>
          <a:lstStyle>
            <a:lvl1pPr marL="0" indent="0" algn="ctr">
              <a:buNone/>
              <a:defRPr sz="2800" b="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Title                                                                                 Contact Information</a:t>
            </a:r>
          </a:p>
        </p:txBody>
      </p:sp>
      <p:sp>
        <p:nvSpPr>
          <p:cNvPr id="15" name="Text Placeholder 14">
            <a:extLst>
              <a:ext uri="{FF2B5EF4-FFF2-40B4-BE49-F238E27FC236}">
                <a16:creationId xmlns:a16="http://schemas.microsoft.com/office/drawing/2014/main" id="{1DB5F6A9-FF7E-4022-ACCD-CDA77746B54D}"/>
              </a:ext>
            </a:extLst>
          </p:cNvPr>
          <p:cNvSpPr>
            <a:spLocks noGrp="1"/>
          </p:cNvSpPr>
          <p:nvPr>
            <p:ph type="body" sz="quarter" idx="10" hasCustomPrompt="1"/>
          </p:nvPr>
        </p:nvSpPr>
        <p:spPr>
          <a:xfrm>
            <a:off x="0" y="0"/>
            <a:ext cx="12192000" cy="1427620"/>
          </a:xfrm>
          <a:solidFill>
            <a:srgbClr val="004D80"/>
          </a:solidFill>
        </p:spPr>
        <p:txBody>
          <a:bodyPr anchor="ctr" anchorCtr="0">
            <a:normAutofit/>
          </a:bodyPr>
          <a:lstStyle>
            <a:lvl1pPr marL="0" indent="0" algn="ctr">
              <a:buNone/>
              <a:defRPr sz="3600">
                <a:solidFill>
                  <a:schemeClr val="bg1"/>
                </a:solidFill>
                <a:latin typeface="Times New Roman" panose="02020603050405020304" pitchFamily="18" charset="0"/>
                <a:cs typeface="Times New Roman" panose="02020603050405020304" pitchFamily="18" charset="0"/>
              </a:defRPr>
            </a:lvl1pPr>
          </a:lstStyle>
          <a:p>
            <a:pPr lvl="0"/>
            <a:r>
              <a:rPr lang="en-US"/>
              <a:t>Questions?</a:t>
            </a:r>
          </a:p>
        </p:txBody>
      </p:sp>
      <p:pic>
        <p:nvPicPr>
          <p:cNvPr id="20" name="Picture 19">
            <a:extLst>
              <a:ext uri="{FF2B5EF4-FFF2-40B4-BE49-F238E27FC236}">
                <a16:creationId xmlns:a16="http://schemas.microsoft.com/office/drawing/2014/main" id="{3E3E1E87-0E1D-48A4-80C1-1592774CD3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103" y="4274086"/>
            <a:ext cx="1695796" cy="1695796"/>
          </a:xfrm>
          <a:prstGeom prst="rect">
            <a:avLst/>
          </a:prstGeom>
        </p:spPr>
      </p:pic>
    </p:spTree>
    <p:extLst>
      <p:ext uri="{BB962C8B-B14F-4D97-AF65-F5344CB8AC3E}">
        <p14:creationId xmlns:p14="http://schemas.microsoft.com/office/powerpoint/2010/main" val="313857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69973"/>
            <a:ext cx="10363200" cy="59093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95D84C-C8FD-42AD-87EB-FA275843FC6E}" type="datetime1">
              <a:rPr lang="en-US" smtClean="0">
                <a:solidFill>
                  <a:prstClr val="black">
                    <a:tint val="75000"/>
                  </a:prstClr>
                </a:solidFill>
              </a:r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26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F0A60-66FE-409A-843E-A228522817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3CDFDB1A-DB99-466A-92B2-22A7B74C57A3}"/>
              </a:ext>
            </a:extLst>
          </p:cNvPr>
          <p:cNvSpPr>
            <a:spLocks noGrp="1"/>
          </p:cNvSpPr>
          <p:nvPr>
            <p:ph type="title" hasCustomPrompt="1"/>
          </p:nvPr>
        </p:nvSpPr>
        <p:spPr>
          <a:xfrm>
            <a:off x="0" y="-1"/>
            <a:ext cx="12192000" cy="1444752"/>
          </a:xfrm>
          <a:prstGeom prst="rect">
            <a:avLst/>
          </a:prstGeom>
          <a:solidFill>
            <a:srgbClr val="004D80"/>
          </a:solidFill>
        </p:spPr>
        <p:txBody>
          <a:bodyPr vert="horz" lIns="91440" tIns="45720" rIns="91440" bIns="45720" rtlCol="0" anchor="ctr">
            <a:noAutofit/>
          </a:bodyPr>
          <a:lstStyle>
            <a:lvl1pPr>
              <a:defRPr/>
            </a:lvl1pPr>
          </a:lstStyle>
          <a:p>
            <a:r>
              <a:rPr lang="en-US"/>
              <a:t>Title over one</a:t>
            </a:r>
            <a:br>
              <a:rPr lang="en-US"/>
            </a:br>
            <a:r>
              <a:rPr lang="en-US"/>
              <a:t>or two lines</a:t>
            </a:r>
          </a:p>
        </p:txBody>
      </p:sp>
    </p:spTree>
    <p:extLst>
      <p:ext uri="{BB962C8B-B14F-4D97-AF65-F5344CB8AC3E}">
        <p14:creationId xmlns:p14="http://schemas.microsoft.com/office/powerpoint/2010/main" val="53310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957A-050A-48FE-BE4F-949C76F9D47B}"/>
              </a:ext>
            </a:extLst>
          </p:cNvPr>
          <p:cNvSpPr>
            <a:spLocks noGrp="1"/>
          </p:cNvSpPr>
          <p:nvPr>
            <p:ph type="title"/>
          </p:nvPr>
        </p:nvSpPr>
        <p:spPr>
          <a:xfrm>
            <a:off x="831851" y="3639146"/>
            <a:ext cx="10515600" cy="92333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50EAC3-E1CF-4F32-A909-27399EADB3B1}"/>
              </a:ext>
            </a:extLst>
          </p:cNvPr>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0539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CAB9-B0A0-4671-AF1C-72B33024F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56B6A3-35D4-4844-A410-CF31677BFC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80539-8579-4AC0-9269-11454153B6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59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8C49-1BDC-4A92-B05B-9BA18CF7E467}"/>
              </a:ext>
            </a:extLst>
          </p:cNvPr>
          <p:cNvSpPr>
            <a:spLocks noGrp="1"/>
          </p:cNvSpPr>
          <p:nvPr>
            <p:ph type="title"/>
          </p:nvPr>
        </p:nvSpPr>
        <p:spPr>
          <a:xfrm>
            <a:off x="0" y="426921"/>
            <a:ext cx="12192000" cy="5909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FBB63-7EBD-4BBD-B241-83672C57193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C86AF9-6576-4513-B2AB-8707BCCAA86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389BB4-9DB8-4649-BBF7-45FDE569167E}"/>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618959-14E8-40C2-BF2C-DBB066351869}"/>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34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3674-1D38-42D3-8A49-EBFBFA1DB7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66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3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963E-5960-43FF-999D-2AEFFC9B5A86}"/>
              </a:ext>
            </a:extLst>
          </p:cNvPr>
          <p:cNvSpPr>
            <a:spLocks noGrp="1"/>
          </p:cNvSpPr>
          <p:nvPr>
            <p:ph type="title"/>
          </p:nvPr>
        </p:nvSpPr>
        <p:spPr>
          <a:xfrm>
            <a:off x="839788" y="1078681"/>
            <a:ext cx="3932237" cy="97872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E2AAD6-7244-4FA0-AE4F-145FCC9BBC25}"/>
              </a:ext>
            </a:extLst>
          </p:cNvPr>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9E2B88-906A-4153-B4B1-D21A05E6F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3936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B8C7-8FF6-4EE7-87BA-294552ACA8A3}"/>
              </a:ext>
            </a:extLst>
          </p:cNvPr>
          <p:cNvSpPr>
            <a:spLocks noGrp="1"/>
          </p:cNvSpPr>
          <p:nvPr>
            <p:ph type="title"/>
          </p:nvPr>
        </p:nvSpPr>
        <p:spPr>
          <a:xfrm>
            <a:off x="839788" y="1078681"/>
            <a:ext cx="3932237" cy="978729"/>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B17D5E-2C97-48E8-BFE1-F6E12277EDE1}"/>
              </a:ext>
            </a:extLst>
          </p:cNvPr>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BA4C0D1-5734-4AB4-83DF-AFF2E81EA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7512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BC9F6-758E-4CEA-A68A-84533844A83B}"/>
              </a:ext>
            </a:extLst>
          </p:cNvPr>
          <p:cNvSpPr>
            <a:spLocks noGrp="1"/>
          </p:cNvSpPr>
          <p:nvPr>
            <p:ph type="title"/>
          </p:nvPr>
        </p:nvSpPr>
        <p:spPr>
          <a:xfrm>
            <a:off x="0" y="426920"/>
            <a:ext cx="12192000" cy="590931"/>
          </a:xfrm>
          <a:prstGeom prst="rect">
            <a:avLst/>
          </a:prstGeom>
          <a:solidFill>
            <a:srgbClr val="004D80"/>
          </a:solidFill>
        </p:spPr>
        <p:txBody>
          <a:bodyPr vert="horz" lIns="91440" tIns="45720" rIns="91440" bIns="4572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ABF9F9F4-EF8F-488E-9579-9CE248123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0861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07" r:id="rId11"/>
  </p:sldLayoutIdLst>
  <p:hf hdr="0" dt="0"/>
  <p:txStyles>
    <p:titleStyle>
      <a:lvl1pPr algn="ctr" defTabSz="914400" rtl="0" eaLnBrk="1" latinLnBrk="0" hangingPunct="1">
        <a:lnSpc>
          <a:spcPct val="90000"/>
        </a:lnSpc>
        <a:spcBef>
          <a:spcPct val="0"/>
        </a:spcBef>
        <a:buNone/>
        <a:defRPr sz="3600"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mailto:Melinda.Corey@maine.gov"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mailto:HelpMeGrow@maine.gov" TargetMode="External"/><Relationship Id="rId5" Type="http://schemas.openxmlformats.org/officeDocument/2006/relationships/hyperlink" Target="https://www.facebook.com/HelpMeGrowMaine/" TargetMode="External"/><Relationship Id="rId4" Type="http://schemas.openxmlformats.org/officeDocument/2006/relationships/hyperlink" Target="http://www.maine.gov/dhhs/ocfs/support-for-families/child-develop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9F3D28-53E6-45A8-A991-EB2AFA2E2B58}"/>
              </a:ext>
            </a:extLst>
          </p:cNvPr>
          <p:cNvSpPr>
            <a:spLocks noGrp="1"/>
          </p:cNvSpPr>
          <p:nvPr>
            <p:ph type="body" sz="quarter" idx="10"/>
          </p:nvPr>
        </p:nvSpPr>
        <p:spPr/>
        <p:txBody>
          <a:bodyPr>
            <a:normAutofit/>
          </a:bodyPr>
          <a:lstStyle/>
          <a:p>
            <a:r>
              <a:rPr lang="en-US" sz="4000" b="1" dirty="0">
                <a:latin typeface="+mj-lt"/>
                <a:cs typeface="Calibri"/>
              </a:rPr>
              <a:t>Help Me Grow</a:t>
            </a:r>
          </a:p>
        </p:txBody>
      </p:sp>
      <p:pic>
        <p:nvPicPr>
          <p:cNvPr id="6" name="Picture 5">
            <a:extLst>
              <a:ext uri="{FF2B5EF4-FFF2-40B4-BE49-F238E27FC236}">
                <a16:creationId xmlns:a16="http://schemas.microsoft.com/office/drawing/2014/main" id="{19292A76-E1A9-482E-809E-C70AAD48E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1469" y="4306380"/>
            <a:ext cx="1515539" cy="1515539"/>
          </a:xfrm>
          <a:prstGeom prst="rect">
            <a:avLst/>
          </a:prstGeom>
        </p:spPr>
      </p:pic>
      <p:sp>
        <p:nvSpPr>
          <p:cNvPr id="4" name="Subtitle 2">
            <a:extLst>
              <a:ext uri="{FF2B5EF4-FFF2-40B4-BE49-F238E27FC236}">
                <a16:creationId xmlns:a16="http://schemas.microsoft.com/office/drawing/2014/main" id="{A84944E7-CF9F-4B8C-A69B-0AD8E6076B7A}"/>
              </a:ext>
            </a:extLst>
          </p:cNvPr>
          <p:cNvSpPr>
            <a:spLocks noGrp="1"/>
          </p:cNvSpPr>
          <p:nvPr>
            <p:ph type="subTitle" idx="1"/>
          </p:nvPr>
        </p:nvSpPr>
        <p:spPr>
          <a:xfrm>
            <a:off x="304800" y="2870330"/>
            <a:ext cx="11582399" cy="1007787"/>
          </a:xfrm>
        </p:spPr>
        <p:txBody>
          <a:bodyPr vert="horz" lIns="91440" tIns="45720" rIns="91440" bIns="45720" rtlCol="0" anchor="t">
            <a:noAutofit/>
          </a:bodyPr>
          <a:lstStyle/>
          <a:p>
            <a:endParaRPr lang="en-US" sz="800" dirty="0">
              <a:solidFill>
                <a:schemeClr val="tx1"/>
              </a:solidFill>
              <a:latin typeface="Times New Roman" panose="02020603050405020304" pitchFamily="18" charset="0"/>
              <a:cs typeface="Times New Roman" panose="02020603050405020304" pitchFamily="18" charset="0"/>
            </a:endParaRPr>
          </a:p>
          <a:p>
            <a:endParaRPr lang="en-US" sz="800"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a:cs typeface="Times New Roman"/>
              </a:rPr>
              <a:t>Continuum </a:t>
            </a:r>
            <a:r>
              <a:rPr lang="en-US">
                <a:solidFill>
                  <a:schemeClr val="tx1"/>
                </a:solidFill>
                <a:latin typeface="Times New Roman"/>
                <a:cs typeface="Times New Roman"/>
              </a:rPr>
              <a:t>of Care, January 2024</a:t>
            </a:r>
            <a:endParaRPr lang="en-US" dirty="0">
              <a:latin typeface="Times New Roman"/>
              <a:cs typeface="Times New Roman"/>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3CC997D-2A72-467F-A420-FEF1C69D3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1107" y="5495058"/>
            <a:ext cx="3749040" cy="1089091"/>
          </a:xfrm>
          <a:prstGeom prst="rect">
            <a:avLst/>
          </a:prstGeom>
        </p:spPr>
      </p:pic>
    </p:spTree>
    <p:extLst>
      <p:ext uri="{BB962C8B-B14F-4D97-AF65-F5344CB8AC3E}">
        <p14:creationId xmlns:p14="http://schemas.microsoft.com/office/powerpoint/2010/main" val="17345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A4FCB-FFC5-474B-9F17-BB506B6064C2}"/>
              </a:ext>
            </a:extLst>
          </p:cNvPr>
          <p:cNvPicPr>
            <a:picLocks noChangeAspect="1"/>
          </p:cNvPicPr>
          <p:nvPr/>
        </p:nvPicPr>
        <p:blipFill>
          <a:blip r:embed="rId2"/>
          <a:stretch>
            <a:fillRect/>
          </a:stretch>
        </p:blipFill>
        <p:spPr>
          <a:xfrm>
            <a:off x="0" y="0"/>
            <a:ext cx="12192000" cy="944880"/>
          </a:xfrm>
          <a:prstGeom prst="rect">
            <a:avLst/>
          </a:prstGeom>
        </p:spPr>
      </p:pic>
      <p:pic>
        <p:nvPicPr>
          <p:cNvPr id="4" name="Picture 3">
            <a:extLst>
              <a:ext uri="{FF2B5EF4-FFF2-40B4-BE49-F238E27FC236}">
                <a16:creationId xmlns:a16="http://schemas.microsoft.com/office/drawing/2014/main" id="{6A0D719C-4AF4-48F2-BCE1-992BD5C32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450" y="-51959"/>
            <a:ext cx="3762375" cy="996839"/>
          </a:xfrm>
          <a:prstGeom prst="rect">
            <a:avLst/>
          </a:prstGeom>
        </p:spPr>
      </p:pic>
      <p:pic>
        <p:nvPicPr>
          <p:cNvPr id="5" name="Picture 4">
            <a:extLst>
              <a:ext uri="{FF2B5EF4-FFF2-40B4-BE49-F238E27FC236}">
                <a16:creationId xmlns:a16="http://schemas.microsoft.com/office/drawing/2014/main" id="{5710056D-6B52-4C69-AA49-4F9570C44ACE}"/>
              </a:ext>
            </a:extLst>
          </p:cNvPr>
          <p:cNvPicPr>
            <a:picLocks noChangeAspect="1"/>
          </p:cNvPicPr>
          <p:nvPr/>
        </p:nvPicPr>
        <p:blipFill>
          <a:blip r:embed="rId4"/>
          <a:stretch>
            <a:fillRect/>
          </a:stretch>
        </p:blipFill>
        <p:spPr>
          <a:xfrm>
            <a:off x="0" y="944880"/>
            <a:ext cx="5625874" cy="5907086"/>
          </a:xfrm>
          <a:prstGeom prst="rect">
            <a:avLst/>
          </a:prstGeom>
        </p:spPr>
      </p:pic>
      <p:sp>
        <p:nvSpPr>
          <p:cNvPr id="7" name="TextBox 6">
            <a:extLst>
              <a:ext uri="{FF2B5EF4-FFF2-40B4-BE49-F238E27FC236}">
                <a16:creationId xmlns:a16="http://schemas.microsoft.com/office/drawing/2014/main" id="{074C9015-F024-4CFF-9E13-97DDDEDBA5B9}"/>
              </a:ext>
            </a:extLst>
          </p:cNvPr>
          <p:cNvSpPr txBox="1"/>
          <p:nvPr/>
        </p:nvSpPr>
        <p:spPr>
          <a:xfrm>
            <a:off x="-400050" y="1228485"/>
            <a:ext cx="6496050" cy="46166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A Solution to Help Young Children Shine</a:t>
            </a:r>
          </a:p>
        </p:txBody>
      </p:sp>
      <p:sp>
        <p:nvSpPr>
          <p:cNvPr id="9" name="TextBox 8">
            <a:extLst>
              <a:ext uri="{FF2B5EF4-FFF2-40B4-BE49-F238E27FC236}">
                <a16:creationId xmlns:a16="http://schemas.microsoft.com/office/drawing/2014/main" id="{2FFF18F8-453A-47B5-B529-AA11FDF76531}"/>
              </a:ext>
            </a:extLst>
          </p:cNvPr>
          <p:cNvSpPr txBox="1"/>
          <p:nvPr/>
        </p:nvSpPr>
        <p:spPr>
          <a:xfrm>
            <a:off x="268323" y="2338245"/>
            <a:ext cx="5159303" cy="2862322"/>
          </a:xfrm>
          <a:prstGeom prst="rect">
            <a:avLst/>
          </a:prstGeom>
          <a:noFill/>
        </p:spPr>
        <p:txBody>
          <a:bodyPr wrap="square">
            <a:spAutoFit/>
          </a:bodyPr>
          <a:lstStyle/>
          <a:p>
            <a:pPr marL="0" indent="0" algn="ctr">
              <a:buNone/>
            </a:pPr>
            <a:r>
              <a:rPr lang="en-US" sz="2000" dirty="0">
                <a:latin typeface="Times New Roman" panose="02020603050405020304" pitchFamily="18" charset="0"/>
                <a:cs typeface="Times New Roman" panose="02020603050405020304" pitchFamily="18" charset="0"/>
              </a:rPr>
              <a:t>Help Me Grow is a central access point designed to connect families to information and services. In partnership with 211 Maine caregivers and providers can contact Help Me Grow for additional support. Help Me Grow will listen, link families to information about child development and community resources and provide follow-up both caregivers and referral sources. </a:t>
            </a:r>
          </a:p>
        </p:txBody>
      </p:sp>
      <p:sp>
        <p:nvSpPr>
          <p:cNvPr id="11" name="TextBox 10">
            <a:extLst>
              <a:ext uri="{FF2B5EF4-FFF2-40B4-BE49-F238E27FC236}">
                <a16:creationId xmlns:a16="http://schemas.microsoft.com/office/drawing/2014/main" id="{A2FCB317-6F31-4DDB-8F40-78655052B2E5}"/>
              </a:ext>
            </a:extLst>
          </p:cNvPr>
          <p:cNvSpPr txBox="1"/>
          <p:nvPr/>
        </p:nvSpPr>
        <p:spPr>
          <a:xfrm>
            <a:off x="-302003" y="5848662"/>
            <a:ext cx="6493078" cy="230832"/>
          </a:xfrm>
          <a:prstGeom prst="rect">
            <a:avLst/>
          </a:prstGeom>
          <a:noFill/>
        </p:spPr>
        <p:txBody>
          <a:bodyPr wrap="square">
            <a:spAutoFit/>
          </a:bodyPr>
          <a:lstStyle/>
          <a:p>
            <a:pPr algn="ctr"/>
            <a:r>
              <a:rPr lang="en-US" sz="900" dirty="0">
                <a:latin typeface="Times New Roman" panose="02020603050405020304" pitchFamily="18" charset="0"/>
                <a:cs typeface="Times New Roman" panose="02020603050405020304" pitchFamily="18" charset="0"/>
              </a:rPr>
              <a:t>HMG Maine is an affiliate of the National Help Me Grow Network</a:t>
            </a:r>
          </a:p>
        </p:txBody>
      </p:sp>
      <p:pic>
        <p:nvPicPr>
          <p:cNvPr id="12" name="Picture 11" descr="Text, icon&#10;&#10;Description automatically generated">
            <a:extLst>
              <a:ext uri="{FF2B5EF4-FFF2-40B4-BE49-F238E27FC236}">
                <a16:creationId xmlns:a16="http://schemas.microsoft.com/office/drawing/2014/main" id="{4B51D5F2-AA9A-45FE-BA8D-E8243F5A3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502" y="6405192"/>
            <a:ext cx="570869" cy="377480"/>
          </a:xfrm>
          <a:prstGeom prst="rect">
            <a:avLst/>
          </a:prstGeom>
        </p:spPr>
      </p:pic>
      <p:pic>
        <p:nvPicPr>
          <p:cNvPr id="13" name="Picture 12">
            <a:extLst>
              <a:ext uri="{FF2B5EF4-FFF2-40B4-BE49-F238E27FC236}">
                <a16:creationId xmlns:a16="http://schemas.microsoft.com/office/drawing/2014/main" id="{CA7CD3DF-9E47-4450-86AB-EF651152B77E}"/>
              </a:ext>
            </a:extLst>
          </p:cNvPr>
          <p:cNvPicPr>
            <a:picLocks noChangeAspect="1"/>
          </p:cNvPicPr>
          <p:nvPr/>
        </p:nvPicPr>
        <p:blipFill>
          <a:blip r:embed="rId6"/>
          <a:stretch>
            <a:fillRect/>
          </a:stretch>
        </p:blipFill>
        <p:spPr>
          <a:xfrm>
            <a:off x="3180054" y="6322958"/>
            <a:ext cx="1741145" cy="529008"/>
          </a:xfrm>
          <a:prstGeom prst="rect">
            <a:avLst/>
          </a:prstGeom>
        </p:spPr>
      </p:pic>
      <p:pic>
        <p:nvPicPr>
          <p:cNvPr id="14" name="Picture 13">
            <a:extLst>
              <a:ext uri="{FF2B5EF4-FFF2-40B4-BE49-F238E27FC236}">
                <a16:creationId xmlns:a16="http://schemas.microsoft.com/office/drawing/2014/main" id="{1FEE79CF-CCEB-4633-B867-67E892971132}"/>
              </a:ext>
            </a:extLst>
          </p:cNvPr>
          <p:cNvPicPr>
            <a:picLocks noChangeAspect="1"/>
          </p:cNvPicPr>
          <p:nvPr/>
        </p:nvPicPr>
        <p:blipFill>
          <a:blip r:embed="rId7"/>
          <a:stretch>
            <a:fillRect/>
          </a:stretch>
        </p:blipFill>
        <p:spPr>
          <a:xfrm>
            <a:off x="880407" y="6180661"/>
            <a:ext cx="619074" cy="623873"/>
          </a:xfrm>
          <a:prstGeom prst="rect">
            <a:avLst/>
          </a:prstGeom>
        </p:spPr>
      </p:pic>
      <p:sp>
        <p:nvSpPr>
          <p:cNvPr id="16" name="TextBox 15">
            <a:extLst>
              <a:ext uri="{FF2B5EF4-FFF2-40B4-BE49-F238E27FC236}">
                <a16:creationId xmlns:a16="http://schemas.microsoft.com/office/drawing/2014/main" id="{BD34DF06-B083-4639-933B-5241AB9231F1}"/>
              </a:ext>
            </a:extLst>
          </p:cNvPr>
          <p:cNvSpPr txBox="1"/>
          <p:nvPr/>
        </p:nvSpPr>
        <p:spPr>
          <a:xfrm>
            <a:off x="6208566" y="1638342"/>
            <a:ext cx="2919368" cy="2092881"/>
          </a:xfrm>
          <a:prstGeom prst="rect">
            <a:avLst/>
          </a:prstGeom>
          <a:noFill/>
        </p:spPr>
        <p:txBody>
          <a:bodyPr wrap="square">
            <a:spAutoFit/>
          </a:bodyPr>
          <a:lstStyle/>
          <a:p>
            <a:r>
              <a:rPr lang="en-US" b="1" dirty="0">
                <a:solidFill>
                  <a:srgbClr val="84329B"/>
                </a:solidFill>
                <a:latin typeface="Times New Roman" panose="02020603050405020304" pitchFamily="18" charset="0"/>
                <a:cs typeface="Times New Roman" panose="02020603050405020304" pitchFamily="18" charset="0"/>
              </a:rPr>
              <a:t>Centralized Access Point</a:t>
            </a:r>
          </a:p>
          <a:p>
            <a:r>
              <a:rPr lang="en-US" sz="1600" dirty="0">
                <a:latin typeface="Times New Roman" panose="02020603050405020304" pitchFamily="18" charset="0"/>
                <a:cs typeface="Times New Roman" panose="02020603050405020304" pitchFamily="18" charset="0"/>
              </a:rPr>
              <a:t>We assist caregivers and child health providers in connecting children to the grid of existing community and State resources that can help them thrive, through a “warm hand-off” from families to resources.</a:t>
            </a:r>
          </a:p>
        </p:txBody>
      </p:sp>
      <p:sp>
        <p:nvSpPr>
          <p:cNvPr id="18" name="TextBox 17">
            <a:extLst>
              <a:ext uri="{FF2B5EF4-FFF2-40B4-BE49-F238E27FC236}">
                <a16:creationId xmlns:a16="http://schemas.microsoft.com/office/drawing/2014/main" id="{42950C04-1B28-4D95-96E5-BD443BF5E6D6}"/>
              </a:ext>
            </a:extLst>
          </p:cNvPr>
          <p:cNvSpPr txBox="1"/>
          <p:nvPr/>
        </p:nvSpPr>
        <p:spPr>
          <a:xfrm>
            <a:off x="6181927" y="3939540"/>
            <a:ext cx="3056972" cy="2831544"/>
          </a:xfrm>
          <a:prstGeom prst="rect">
            <a:avLst/>
          </a:prstGeom>
          <a:noFill/>
        </p:spPr>
        <p:txBody>
          <a:bodyPr wrap="square">
            <a:spAutoFit/>
          </a:bodyPr>
          <a:lstStyle/>
          <a:p>
            <a:r>
              <a:rPr lang="en-US" b="1" dirty="0">
                <a:solidFill>
                  <a:srgbClr val="BE3A34"/>
                </a:solidFill>
                <a:latin typeface="Times New Roman" panose="02020603050405020304" pitchFamily="18" charset="0"/>
                <a:cs typeface="Times New Roman" panose="02020603050405020304" pitchFamily="18" charset="0"/>
              </a:rPr>
              <a:t>Developmental Screening</a:t>
            </a:r>
          </a:p>
          <a:p>
            <a:r>
              <a:rPr lang="en-US" sz="1600" dirty="0">
                <a:latin typeface="Times New Roman" panose="02020603050405020304" pitchFamily="18" charset="0"/>
                <a:cs typeface="Times New Roman" panose="02020603050405020304" pitchFamily="18" charset="0"/>
              </a:rPr>
              <a:t>We promote working with families to recognize developmental milestones and utilize the Ages &amp; Stages Questionnaires (ASQ)® to assess development. If concerns are identified in the screening process, we work with families to connect to early intervention professionals for further assessment. </a:t>
            </a:r>
          </a:p>
        </p:txBody>
      </p:sp>
      <p:sp>
        <p:nvSpPr>
          <p:cNvPr id="20" name="TextBox 19">
            <a:extLst>
              <a:ext uri="{FF2B5EF4-FFF2-40B4-BE49-F238E27FC236}">
                <a16:creationId xmlns:a16="http://schemas.microsoft.com/office/drawing/2014/main" id="{DCBBD9DD-8AD6-4929-B2E4-17DAE798BFB8}"/>
              </a:ext>
            </a:extLst>
          </p:cNvPr>
          <p:cNvSpPr txBox="1"/>
          <p:nvPr/>
        </p:nvSpPr>
        <p:spPr>
          <a:xfrm>
            <a:off x="9555061" y="1614824"/>
            <a:ext cx="2545244" cy="1846659"/>
          </a:xfrm>
          <a:prstGeom prst="rect">
            <a:avLst/>
          </a:prstGeom>
          <a:noFill/>
        </p:spPr>
        <p:txBody>
          <a:bodyPr wrap="square">
            <a:spAutoFit/>
          </a:bodyPr>
          <a:lstStyle/>
          <a:p>
            <a:r>
              <a:rPr lang="en-US" b="1" dirty="0">
                <a:solidFill>
                  <a:srgbClr val="4CB4E7"/>
                </a:solidFill>
                <a:latin typeface="Times New Roman" panose="02020603050405020304" pitchFamily="18" charset="0"/>
                <a:cs typeface="Times New Roman" panose="02020603050405020304" pitchFamily="18" charset="0"/>
              </a:rPr>
              <a:t>Resources</a:t>
            </a:r>
            <a:endParaRPr lang="en-US"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We help support a network of connected service providers, that can effectively serve families in Maine who have a variety of needs.</a:t>
            </a:r>
          </a:p>
        </p:txBody>
      </p:sp>
      <p:sp>
        <p:nvSpPr>
          <p:cNvPr id="22" name="TextBox 21">
            <a:extLst>
              <a:ext uri="{FF2B5EF4-FFF2-40B4-BE49-F238E27FC236}">
                <a16:creationId xmlns:a16="http://schemas.microsoft.com/office/drawing/2014/main" id="{F98FC008-C078-4C36-BD63-2680C7D4FD60}"/>
              </a:ext>
            </a:extLst>
          </p:cNvPr>
          <p:cNvSpPr txBox="1"/>
          <p:nvPr/>
        </p:nvSpPr>
        <p:spPr>
          <a:xfrm>
            <a:off x="9532655" y="3939540"/>
            <a:ext cx="2446548" cy="1846659"/>
          </a:xfrm>
          <a:prstGeom prst="rect">
            <a:avLst/>
          </a:prstGeom>
          <a:noFill/>
        </p:spPr>
        <p:txBody>
          <a:bodyPr wrap="square">
            <a:spAutoFit/>
          </a:bodyPr>
          <a:lstStyle/>
          <a:p>
            <a:r>
              <a:rPr lang="en-US" b="1" dirty="0">
                <a:solidFill>
                  <a:srgbClr val="00965E"/>
                </a:solidFill>
                <a:latin typeface="Times New Roman" panose="02020603050405020304" pitchFamily="18" charset="0"/>
                <a:cs typeface="Times New Roman" panose="02020603050405020304" pitchFamily="18" charset="0"/>
              </a:rPr>
              <a:t>Eligibility </a:t>
            </a:r>
            <a:endParaRPr lang="en-US"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We are available at no cost to all Maine children, birth to eight and their families / caregivers. Parents can also call for assistance during pregnancy.</a:t>
            </a:r>
          </a:p>
        </p:txBody>
      </p:sp>
      <p:pic>
        <p:nvPicPr>
          <p:cNvPr id="23" name="Picture 22" descr="A picture containing diagram&#10;&#10;Description automatically generated">
            <a:extLst>
              <a:ext uri="{FF2B5EF4-FFF2-40B4-BE49-F238E27FC236}">
                <a16:creationId xmlns:a16="http://schemas.microsoft.com/office/drawing/2014/main" id="{07D675E0-C82F-4AA2-BB7C-752D93B3D4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6049" y="5747357"/>
            <a:ext cx="1501207" cy="1035316"/>
          </a:xfrm>
          <a:prstGeom prst="rect">
            <a:avLst/>
          </a:prstGeom>
        </p:spPr>
      </p:pic>
      <p:sp>
        <p:nvSpPr>
          <p:cNvPr id="25" name="TextBox 24">
            <a:extLst>
              <a:ext uri="{FF2B5EF4-FFF2-40B4-BE49-F238E27FC236}">
                <a16:creationId xmlns:a16="http://schemas.microsoft.com/office/drawing/2014/main" id="{87BCAEFB-8038-4BBF-BCC4-1BB196A287B6}"/>
              </a:ext>
            </a:extLst>
          </p:cNvPr>
          <p:cNvSpPr txBox="1"/>
          <p:nvPr/>
        </p:nvSpPr>
        <p:spPr>
          <a:xfrm>
            <a:off x="5881395" y="1176677"/>
            <a:ext cx="6493078" cy="46166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HOW IT WORKS</a:t>
            </a:r>
          </a:p>
        </p:txBody>
      </p:sp>
      <p:pic>
        <p:nvPicPr>
          <p:cNvPr id="26" name="Picture 25" descr="A picture containing icon&#10;&#10;Description automatically generated">
            <a:extLst>
              <a:ext uri="{FF2B5EF4-FFF2-40B4-BE49-F238E27FC236}">
                <a16:creationId xmlns:a16="http://schemas.microsoft.com/office/drawing/2014/main" id="{1A810209-CEB6-401F-B2E5-50DC49184B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62289" y="608229"/>
            <a:ext cx="808321" cy="840483"/>
          </a:xfrm>
          <a:prstGeom prst="rect">
            <a:avLst/>
          </a:prstGeom>
        </p:spPr>
      </p:pic>
    </p:spTree>
    <p:extLst>
      <p:ext uri="{BB962C8B-B14F-4D97-AF65-F5344CB8AC3E}">
        <p14:creationId xmlns:p14="http://schemas.microsoft.com/office/powerpoint/2010/main" val="51739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46FFBD-224A-4CAD-8311-D001C63F136F}"/>
              </a:ext>
            </a:extLst>
          </p:cNvPr>
          <p:cNvPicPr>
            <a:picLocks noChangeAspect="1"/>
          </p:cNvPicPr>
          <p:nvPr/>
        </p:nvPicPr>
        <p:blipFill>
          <a:blip r:embed="rId3"/>
          <a:stretch>
            <a:fillRect/>
          </a:stretch>
        </p:blipFill>
        <p:spPr>
          <a:xfrm>
            <a:off x="0" y="-13734"/>
            <a:ext cx="12192000" cy="1638186"/>
          </a:xfrm>
          <a:prstGeom prst="rect">
            <a:avLst/>
          </a:prstGeom>
        </p:spPr>
      </p:pic>
      <p:sp>
        <p:nvSpPr>
          <p:cNvPr id="2" name="Title 1">
            <a:extLst>
              <a:ext uri="{FF2B5EF4-FFF2-40B4-BE49-F238E27FC236}">
                <a16:creationId xmlns:a16="http://schemas.microsoft.com/office/drawing/2014/main" id="{5BFD9760-6FB2-443B-B4ED-DAB1B07392F4}"/>
              </a:ext>
            </a:extLst>
          </p:cNvPr>
          <p:cNvSpPr>
            <a:spLocks noGrp="1"/>
          </p:cNvSpPr>
          <p:nvPr>
            <p:ph type="title"/>
          </p:nvPr>
        </p:nvSpPr>
        <p:spPr>
          <a:xfrm>
            <a:off x="1082674" y="540382"/>
            <a:ext cx="10515600" cy="590931"/>
          </a:xfrm>
        </p:spPr>
        <p:txBody>
          <a:bodyPr/>
          <a:lstStyle/>
          <a:p>
            <a:r>
              <a:rPr lang="en-US" dirty="0">
                <a:solidFill>
                  <a:schemeClr val="bg1"/>
                </a:solidFill>
              </a:rPr>
              <a:t>Philosophy and Goals of Help Me Grow</a:t>
            </a:r>
          </a:p>
        </p:txBody>
      </p:sp>
      <p:sp>
        <p:nvSpPr>
          <p:cNvPr id="3" name="Text Placeholder 2">
            <a:extLst>
              <a:ext uri="{FF2B5EF4-FFF2-40B4-BE49-F238E27FC236}">
                <a16:creationId xmlns:a16="http://schemas.microsoft.com/office/drawing/2014/main" id="{4440F5A2-0E6E-4C9C-843C-2F50231FAF74}"/>
              </a:ext>
            </a:extLst>
          </p:cNvPr>
          <p:cNvSpPr>
            <a:spLocks noGrp="1"/>
          </p:cNvSpPr>
          <p:nvPr>
            <p:ph type="body" idx="1"/>
          </p:nvPr>
        </p:nvSpPr>
        <p:spPr>
          <a:xfrm>
            <a:off x="316856" y="6051685"/>
            <a:ext cx="11312417" cy="598488"/>
          </a:xfrm>
        </p:spPr>
        <p:txBody>
          <a:bodyPr>
            <a:noAutofit/>
          </a:bodyPr>
          <a:lstStyle/>
          <a:p>
            <a:pPr algn="ctr"/>
            <a:r>
              <a:rPr lang="en-US" sz="2000" dirty="0">
                <a:solidFill>
                  <a:schemeClr val="accent1">
                    <a:lumMod val="50000"/>
                  </a:schemeClr>
                </a:solidFill>
                <a:latin typeface="+mj-lt"/>
              </a:rPr>
              <a:t>We are dedicated to creating a future where all Maine children and families are safe, stable, happy and healthy.</a:t>
            </a:r>
          </a:p>
        </p:txBody>
      </p:sp>
      <p:sp>
        <p:nvSpPr>
          <p:cNvPr id="4" name="Content Placeholder 3">
            <a:extLst>
              <a:ext uri="{FF2B5EF4-FFF2-40B4-BE49-F238E27FC236}">
                <a16:creationId xmlns:a16="http://schemas.microsoft.com/office/drawing/2014/main" id="{F992D795-A412-4084-A52D-439755E8E31C}"/>
              </a:ext>
            </a:extLst>
          </p:cNvPr>
          <p:cNvSpPr>
            <a:spLocks noGrp="1"/>
          </p:cNvSpPr>
          <p:nvPr>
            <p:ph sz="half" idx="2"/>
          </p:nvPr>
        </p:nvSpPr>
        <p:spPr>
          <a:xfrm>
            <a:off x="521621" y="2300180"/>
            <a:ext cx="4489450" cy="3387425"/>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mn-lt"/>
                <a:ea typeface="Calibri" panose="020F0502020204030204" pitchFamily="34" charset="0"/>
                <a:cs typeface="Times New Roman" panose="02020603050405020304" pitchFamily="18" charset="0"/>
              </a:rPr>
              <a:t>Believing parents know their children best</a:t>
            </a:r>
          </a:p>
          <a:p>
            <a:pPr marL="342900" marR="0" lvl="0" indent="-342900">
              <a:lnSpc>
                <a:spcPct val="107000"/>
              </a:lnSpc>
              <a:spcBef>
                <a:spcPts val="0"/>
              </a:spcBef>
              <a:spcAft>
                <a:spcPts val="0"/>
              </a:spcAft>
              <a:buFont typeface="Symbol" panose="05050102010706020507" pitchFamily="18" charset="2"/>
              <a:buChar char=""/>
            </a:pPr>
            <a:r>
              <a:rPr lang="en-US" sz="2100" dirty="0">
                <a:solidFill>
                  <a:schemeClr val="accent1">
                    <a:lumMod val="50000"/>
                  </a:schemeClr>
                </a:solidFill>
                <a:latin typeface="+mn-lt"/>
                <a:ea typeface="Calibri" panose="020F0502020204030204" pitchFamily="34" charset="0"/>
                <a:cs typeface="Times New Roman" panose="02020603050405020304" pitchFamily="18" charset="0"/>
              </a:rPr>
              <a:t>Encouraging </a:t>
            </a:r>
            <a:r>
              <a:rPr lang="en-US" sz="2100" dirty="0">
                <a:solidFill>
                  <a:schemeClr val="accent1">
                    <a:lumMod val="50000"/>
                  </a:schemeClr>
                </a:solidFill>
                <a:effectLst/>
                <a:latin typeface="+mn-lt"/>
                <a:ea typeface="Calibri" panose="020F0502020204030204" pitchFamily="34" charset="0"/>
                <a:cs typeface="Times New Roman" panose="02020603050405020304" pitchFamily="18" charset="0"/>
              </a:rPr>
              <a:t>self-determination</a:t>
            </a: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mn-lt"/>
                <a:ea typeface="Calibri" panose="020F0502020204030204" pitchFamily="34" charset="0"/>
                <a:cs typeface="Times New Roman" panose="02020603050405020304" pitchFamily="18" charset="0"/>
              </a:rPr>
              <a:t>Promoting cultural diversity and reflecting cultural humility</a:t>
            </a:r>
          </a:p>
          <a:p>
            <a:pPr marL="342900" marR="0" lvl="0" indent="-342900">
              <a:lnSpc>
                <a:spcPct val="107000"/>
              </a:lnSpc>
              <a:spcBef>
                <a:spcPts val="0"/>
              </a:spcBef>
              <a:spcAft>
                <a:spcPts val="0"/>
              </a:spcAft>
              <a:buFont typeface="Symbol" panose="05050102010706020507" pitchFamily="18" charset="2"/>
              <a:buChar char=""/>
            </a:pPr>
            <a:r>
              <a:rPr lang="en-US" sz="2100" dirty="0">
                <a:solidFill>
                  <a:schemeClr val="accent1">
                    <a:lumMod val="50000"/>
                  </a:schemeClr>
                </a:solidFill>
                <a:effectLst/>
                <a:latin typeface="+mn-lt"/>
                <a:ea typeface="Calibri" panose="020F0502020204030204" pitchFamily="34" charset="0"/>
                <a:cs typeface="Times New Roman" panose="02020603050405020304" pitchFamily="18" charset="0"/>
              </a:rPr>
              <a:t>Reflecting on what we bring to each interaction with families</a:t>
            </a:r>
          </a:p>
          <a:p>
            <a:pPr marL="342900" marR="0" lvl="0" indent="-342900">
              <a:lnSpc>
                <a:spcPct val="107000"/>
              </a:lnSpc>
              <a:spcBef>
                <a:spcPts val="0"/>
              </a:spcBef>
              <a:spcAft>
                <a:spcPts val="800"/>
              </a:spcAft>
              <a:buFont typeface="Symbol" panose="05050102010706020507" pitchFamily="18" charset="2"/>
              <a:buChar char=""/>
            </a:pPr>
            <a:r>
              <a:rPr lang="en-US" sz="2100" dirty="0">
                <a:latin typeface="+mn-lt"/>
                <a:ea typeface="Calibri" panose="020F0502020204030204" pitchFamily="34" charset="0"/>
                <a:cs typeface="Times New Roman" panose="02020603050405020304" pitchFamily="18" charset="0"/>
              </a:rPr>
              <a:t>S</a:t>
            </a:r>
            <a:r>
              <a:rPr lang="en-US" sz="2100" dirty="0">
                <a:effectLst/>
                <a:latin typeface="+mn-lt"/>
                <a:ea typeface="Calibri" panose="020F0502020204030204" pitchFamily="34" charset="0"/>
                <a:cs typeface="Times New Roman" panose="02020603050405020304" pitchFamily="18" charset="0"/>
              </a:rPr>
              <a:t>upporting young children today</a:t>
            </a:r>
            <a:r>
              <a:rPr lang="en-US" sz="2100" dirty="0">
                <a:latin typeface="+mn-lt"/>
                <a:ea typeface="Calibri" panose="020F0502020204030204" pitchFamily="34" charset="0"/>
                <a:cs typeface="Times New Roman" panose="02020603050405020304" pitchFamily="18" charset="0"/>
              </a:rPr>
              <a:t> to promote </a:t>
            </a:r>
            <a:r>
              <a:rPr lang="en-US" sz="2100" dirty="0">
                <a:effectLst/>
                <a:latin typeface="+mn-lt"/>
                <a:ea typeface="Calibri" panose="020F0502020204030204" pitchFamily="34" charset="0"/>
                <a:cs typeface="Times New Roman" panose="02020603050405020304" pitchFamily="18" charset="0"/>
              </a:rPr>
              <a:t>a healthier future</a:t>
            </a:r>
          </a:p>
        </p:txBody>
      </p:sp>
      <p:sp>
        <p:nvSpPr>
          <p:cNvPr id="5" name="Text Placeholder 4">
            <a:extLst>
              <a:ext uri="{FF2B5EF4-FFF2-40B4-BE49-F238E27FC236}">
                <a16:creationId xmlns:a16="http://schemas.microsoft.com/office/drawing/2014/main" id="{C1973B00-2636-43AF-8C45-04493815011A}"/>
              </a:ext>
            </a:extLst>
          </p:cNvPr>
          <p:cNvSpPr>
            <a:spLocks noGrp="1"/>
          </p:cNvSpPr>
          <p:nvPr>
            <p:ph type="body" sz="quarter" idx="3"/>
          </p:nvPr>
        </p:nvSpPr>
        <p:spPr>
          <a:xfrm>
            <a:off x="521621" y="1669939"/>
            <a:ext cx="5183188" cy="598488"/>
          </a:xfrm>
        </p:spPr>
        <p:txBody>
          <a:bodyPr>
            <a:normAutofit/>
          </a:bodyPr>
          <a:lstStyle/>
          <a:p>
            <a:r>
              <a:rPr lang="en-US" dirty="0">
                <a:solidFill>
                  <a:schemeClr val="accent1">
                    <a:lumMod val="50000"/>
                  </a:schemeClr>
                </a:solidFill>
                <a:latin typeface="+mj-lt"/>
              </a:rPr>
              <a:t>Working through a lens of:</a:t>
            </a:r>
          </a:p>
        </p:txBody>
      </p:sp>
      <p:sp>
        <p:nvSpPr>
          <p:cNvPr id="6" name="Content Placeholder 5">
            <a:extLst>
              <a:ext uri="{FF2B5EF4-FFF2-40B4-BE49-F238E27FC236}">
                <a16:creationId xmlns:a16="http://schemas.microsoft.com/office/drawing/2014/main" id="{EF38615D-E87C-4749-8782-AD6E58D05824}"/>
              </a:ext>
            </a:extLst>
          </p:cNvPr>
          <p:cNvSpPr>
            <a:spLocks noGrp="1"/>
          </p:cNvSpPr>
          <p:nvPr>
            <p:ph sz="quarter" idx="4"/>
          </p:nvPr>
        </p:nvSpPr>
        <p:spPr>
          <a:xfrm>
            <a:off x="6340474" y="2110773"/>
            <a:ext cx="5183188" cy="3874364"/>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mn-lt"/>
                <a:ea typeface="Calibri" panose="020F0502020204030204" pitchFamily="34" charset="0"/>
                <a:cs typeface="Times New Roman" panose="02020603050405020304" pitchFamily="18" charset="0"/>
              </a:rPr>
              <a:t>Helping individuals, families, and communities identify, understand, and effectively use programs that are part of the human service delivery system</a:t>
            </a: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accent1">
                    <a:lumMod val="50000"/>
                  </a:schemeClr>
                </a:solidFill>
                <a:effectLst/>
                <a:latin typeface="+mn-lt"/>
                <a:ea typeface="Calibri" panose="020F0502020204030204" pitchFamily="34" charset="0"/>
                <a:cs typeface="Times New Roman" panose="02020603050405020304" pitchFamily="18" charset="0"/>
              </a:rPr>
              <a:t>Increasing access to the early periodic screening, diagnosis, and treatment services</a:t>
            </a:r>
          </a:p>
          <a:p>
            <a:pPr marL="742950" marR="0" lvl="1" indent="-285750">
              <a:lnSpc>
                <a:spcPct val="107000"/>
              </a:lnSpc>
              <a:spcBef>
                <a:spcPts val="0"/>
              </a:spcBef>
              <a:spcAft>
                <a:spcPts val="0"/>
              </a:spcAft>
              <a:buFont typeface="Courier New" panose="02070309020205020404" pitchFamily="49" charset="0"/>
              <a:buChar char="o"/>
            </a:pPr>
            <a:r>
              <a:rPr lang="en-US" dirty="0">
                <a:solidFill>
                  <a:schemeClr val="accent1">
                    <a:lumMod val="50000"/>
                  </a:schemeClr>
                </a:solidFill>
                <a:effectLst/>
                <a:latin typeface="+mn-lt"/>
                <a:ea typeface="Calibri" panose="020F0502020204030204" pitchFamily="34" charset="0"/>
                <a:cs typeface="Times New Roman" panose="02020603050405020304" pitchFamily="18" charset="0"/>
              </a:rPr>
              <a:t>Increasing access and </a:t>
            </a:r>
            <a:r>
              <a:rPr lang="en-US" dirty="0">
                <a:solidFill>
                  <a:schemeClr val="accent1">
                    <a:lumMod val="50000"/>
                  </a:schemeClr>
                </a:solidFill>
                <a:latin typeface="+mn-lt"/>
                <a:ea typeface="Calibri" panose="020F0502020204030204" pitchFamily="34" charset="0"/>
                <a:cs typeface="Times New Roman" panose="02020603050405020304" pitchFamily="18" charset="0"/>
              </a:rPr>
              <a:t>connections to services</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mn-lt"/>
                <a:ea typeface="Calibri" panose="020F0502020204030204" pitchFamily="34" charset="0"/>
                <a:cs typeface="Times New Roman" panose="02020603050405020304" pitchFamily="18" charset="0"/>
              </a:rPr>
              <a:t>Facilitating long-range planning by identifying gaps and duplications in services</a:t>
            </a:r>
          </a:p>
        </p:txBody>
      </p:sp>
      <p:pic>
        <p:nvPicPr>
          <p:cNvPr id="13" name="Picture 12" descr="A picture containing icon&#10;&#10;Description automatically generated">
            <a:extLst>
              <a:ext uri="{FF2B5EF4-FFF2-40B4-BE49-F238E27FC236}">
                <a16:creationId xmlns:a16="http://schemas.microsoft.com/office/drawing/2014/main" id="{63F76633-05A3-4A02-9BFD-E97A4E255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09" y="98414"/>
            <a:ext cx="1214558" cy="1262882"/>
          </a:xfrm>
          <a:prstGeom prst="rect">
            <a:avLst/>
          </a:prstGeom>
        </p:spPr>
      </p:pic>
      <p:pic>
        <p:nvPicPr>
          <p:cNvPr id="14" name="Picture 13">
            <a:extLst>
              <a:ext uri="{FF2B5EF4-FFF2-40B4-BE49-F238E27FC236}">
                <a16:creationId xmlns:a16="http://schemas.microsoft.com/office/drawing/2014/main" id="{419D9F3C-F9D0-4BAD-AFB8-D3425CD55CCE}"/>
              </a:ext>
            </a:extLst>
          </p:cNvPr>
          <p:cNvPicPr>
            <a:picLocks noChangeAspect="1"/>
          </p:cNvPicPr>
          <p:nvPr/>
        </p:nvPicPr>
        <p:blipFill>
          <a:blip r:embed="rId5"/>
          <a:stretch>
            <a:fillRect/>
          </a:stretch>
        </p:blipFill>
        <p:spPr>
          <a:xfrm>
            <a:off x="3875851" y="6558739"/>
            <a:ext cx="3657917" cy="365792"/>
          </a:xfrm>
          <a:prstGeom prst="rect">
            <a:avLst/>
          </a:prstGeom>
        </p:spPr>
      </p:pic>
      <p:sp>
        <p:nvSpPr>
          <p:cNvPr id="12" name="Text Placeholder 4">
            <a:extLst>
              <a:ext uri="{FF2B5EF4-FFF2-40B4-BE49-F238E27FC236}">
                <a16:creationId xmlns:a16="http://schemas.microsoft.com/office/drawing/2014/main" id="{F0E4FB79-CC2A-4DB1-9FB9-97F2C9C548EA}"/>
              </a:ext>
            </a:extLst>
          </p:cNvPr>
          <p:cNvSpPr txBox="1">
            <a:spLocks/>
          </p:cNvSpPr>
          <p:nvPr/>
        </p:nvSpPr>
        <p:spPr>
          <a:xfrm>
            <a:off x="6253133" y="1624452"/>
            <a:ext cx="5183188" cy="49492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solidFill>
                  <a:schemeClr val="accent1">
                    <a:lumMod val="50000"/>
                  </a:schemeClr>
                </a:solidFill>
              </a:rPr>
              <a:t>Working toward:</a:t>
            </a:r>
          </a:p>
        </p:txBody>
      </p:sp>
    </p:spTree>
    <p:extLst>
      <p:ext uri="{BB962C8B-B14F-4D97-AF65-F5344CB8AC3E}">
        <p14:creationId xmlns:p14="http://schemas.microsoft.com/office/powerpoint/2010/main" val="76429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2A51-DC26-409C-8F64-E0FAB81943F8}"/>
              </a:ext>
            </a:extLst>
          </p:cNvPr>
          <p:cNvSpPr>
            <a:spLocks noGrp="1"/>
          </p:cNvSpPr>
          <p:nvPr>
            <p:ph type="title"/>
          </p:nvPr>
        </p:nvSpPr>
        <p:spPr/>
        <p:txBody>
          <a:bodyPr/>
          <a:lstStyle/>
          <a:p>
            <a:r>
              <a:rPr lang="en-US" dirty="0">
                <a:latin typeface="+mj-lt"/>
              </a:rPr>
              <a:t>When to Refer and What to Expect</a:t>
            </a:r>
          </a:p>
        </p:txBody>
      </p:sp>
      <p:sp>
        <p:nvSpPr>
          <p:cNvPr id="3" name="Text Placeholder 2">
            <a:extLst>
              <a:ext uri="{FF2B5EF4-FFF2-40B4-BE49-F238E27FC236}">
                <a16:creationId xmlns:a16="http://schemas.microsoft.com/office/drawing/2014/main" id="{57439789-2DF5-4E07-973C-1DBDC7D05ED1}"/>
              </a:ext>
            </a:extLst>
          </p:cNvPr>
          <p:cNvSpPr>
            <a:spLocks noGrp="1"/>
          </p:cNvSpPr>
          <p:nvPr>
            <p:ph type="body" idx="1"/>
          </p:nvPr>
        </p:nvSpPr>
        <p:spPr>
          <a:xfrm>
            <a:off x="839789" y="1458687"/>
            <a:ext cx="5157787" cy="870856"/>
          </a:xfrm>
        </p:spPr>
        <p:txBody>
          <a:bodyPr>
            <a:noAutofit/>
          </a:bodyPr>
          <a:lstStyle/>
          <a:p>
            <a:r>
              <a:rPr lang="en-US" sz="2800" dirty="0">
                <a:latin typeface="+mj-lt"/>
              </a:rPr>
              <a:t>Consider referring a family when: </a:t>
            </a:r>
          </a:p>
        </p:txBody>
      </p:sp>
      <p:sp>
        <p:nvSpPr>
          <p:cNvPr id="4" name="Content Placeholder 3">
            <a:extLst>
              <a:ext uri="{FF2B5EF4-FFF2-40B4-BE49-F238E27FC236}">
                <a16:creationId xmlns:a16="http://schemas.microsoft.com/office/drawing/2014/main" id="{BB54726A-56B4-462F-910B-500DA3C4EE1D}"/>
              </a:ext>
            </a:extLst>
          </p:cNvPr>
          <p:cNvSpPr>
            <a:spLocks noGrp="1"/>
          </p:cNvSpPr>
          <p:nvPr>
            <p:ph sz="half" idx="2"/>
          </p:nvPr>
        </p:nvSpPr>
        <p:spPr/>
        <p:txBody>
          <a:bodyPr>
            <a:normAutofit fontScale="40000" lnSpcReduction="20000"/>
          </a:bodyPr>
          <a:lstStyle/>
          <a:p>
            <a:pPr algn="l">
              <a:buFont typeface="Arial" panose="020B0604020202020204" pitchFamily="34" charset="0"/>
              <a:buChar char="•"/>
            </a:pPr>
            <a:r>
              <a:rPr lang="en-US" sz="6000" b="0" i="0" dirty="0">
                <a:solidFill>
                  <a:srgbClr val="000000"/>
                </a:solidFill>
                <a:effectLst/>
                <a:latin typeface="+mj-lt"/>
              </a:rPr>
              <a:t>You are unsure what services a family might be eligible for but know they need additional support.</a:t>
            </a:r>
          </a:p>
          <a:p>
            <a:pPr marL="0" indent="0" algn="l">
              <a:buNone/>
            </a:pPr>
            <a:endParaRPr lang="en-US" sz="6000" b="0" i="0" dirty="0">
              <a:solidFill>
                <a:srgbClr val="000000"/>
              </a:solidFill>
              <a:effectLst/>
              <a:latin typeface="+mj-lt"/>
            </a:endParaRPr>
          </a:p>
          <a:p>
            <a:pPr algn="l">
              <a:buFont typeface="Arial" panose="020B0604020202020204" pitchFamily="34" charset="0"/>
              <a:buChar char="•"/>
            </a:pPr>
            <a:r>
              <a:rPr lang="en-US" sz="6000" b="0" i="0" dirty="0">
                <a:solidFill>
                  <a:srgbClr val="000000"/>
                </a:solidFill>
                <a:effectLst/>
                <a:latin typeface="+mj-lt"/>
              </a:rPr>
              <a:t>Want to connect families with additional supports outside of your program.</a:t>
            </a:r>
          </a:p>
          <a:p>
            <a:pPr marL="0" indent="0" algn="l">
              <a:buNone/>
            </a:pPr>
            <a:endParaRPr lang="en-US" sz="6000" b="0" i="0" dirty="0">
              <a:solidFill>
                <a:srgbClr val="000000"/>
              </a:solidFill>
              <a:effectLst/>
              <a:latin typeface="+mj-lt"/>
            </a:endParaRPr>
          </a:p>
          <a:p>
            <a:pPr algn="l">
              <a:buFont typeface="Arial" panose="020B0604020202020204" pitchFamily="34" charset="0"/>
              <a:buChar char="•"/>
            </a:pPr>
            <a:r>
              <a:rPr lang="en-US" sz="6000" b="0" i="0" dirty="0">
                <a:solidFill>
                  <a:srgbClr val="000000"/>
                </a:solidFill>
                <a:effectLst/>
                <a:latin typeface="+mj-lt"/>
              </a:rPr>
              <a:t>Want a child to have a developmental screening.</a:t>
            </a:r>
          </a:p>
          <a:p>
            <a:pPr marL="0" indent="0">
              <a:buNone/>
            </a:pPr>
            <a:endParaRPr lang="en-US" dirty="0"/>
          </a:p>
        </p:txBody>
      </p:sp>
      <p:sp>
        <p:nvSpPr>
          <p:cNvPr id="5" name="Text Placeholder 4">
            <a:extLst>
              <a:ext uri="{FF2B5EF4-FFF2-40B4-BE49-F238E27FC236}">
                <a16:creationId xmlns:a16="http://schemas.microsoft.com/office/drawing/2014/main" id="{938F111C-801B-4F4F-81FB-0A65C068E33F}"/>
              </a:ext>
            </a:extLst>
          </p:cNvPr>
          <p:cNvSpPr>
            <a:spLocks noGrp="1"/>
          </p:cNvSpPr>
          <p:nvPr>
            <p:ph type="body" sz="quarter" idx="3"/>
          </p:nvPr>
        </p:nvSpPr>
        <p:spPr>
          <a:xfrm>
            <a:off x="6172203" y="1458687"/>
            <a:ext cx="5183188" cy="870856"/>
          </a:xfrm>
        </p:spPr>
        <p:txBody>
          <a:bodyPr>
            <a:noAutofit/>
          </a:bodyPr>
          <a:lstStyle/>
          <a:p>
            <a:r>
              <a:rPr lang="en-US" sz="2800" dirty="0">
                <a:latin typeface="+mj-lt"/>
              </a:rPr>
              <a:t>After you share a referral with us, we will: </a:t>
            </a:r>
          </a:p>
        </p:txBody>
      </p:sp>
      <p:sp>
        <p:nvSpPr>
          <p:cNvPr id="6" name="Content Placeholder 5">
            <a:extLst>
              <a:ext uri="{FF2B5EF4-FFF2-40B4-BE49-F238E27FC236}">
                <a16:creationId xmlns:a16="http://schemas.microsoft.com/office/drawing/2014/main" id="{11856A58-E5C6-4DCC-A603-CC3B64EE748E}"/>
              </a:ext>
            </a:extLst>
          </p:cNvPr>
          <p:cNvSpPr>
            <a:spLocks noGrp="1"/>
          </p:cNvSpPr>
          <p:nvPr>
            <p:ph sz="quarter" idx="4"/>
          </p:nvPr>
        </p:nvSpPr>
        <p:spPr/>
        <p:txBody>
          <a:bodyPr>
            <a:normAutofit fontScale="40000" lnSpcReduction="20000"/>
          </a:bodyPr>
          <a:lstStyle/>
          <a:p>
            <a:pPr algn="l">
              <a:buFont typeface="Arial" panose="020B0604020202020204" pitchFamily="34" charset="0"/>
              <a:buChar char="•"/>
            </a:pPr>
            <a:r>
              <a:rPr lang="en-US" sz="5000" b="0" i="0" dirty="0">
                <a:solidFill>
                  <a:schemeClr val="accent1">
                    <a:lumMod val="50000"/>
                  </a:schemeClr>
                </a:solidFill>
                <a:effectLst/>
                <a:latin typeface="+mn-lt"/>
              </a:rPr>
              <a:t>Call the family within three business days.</a:t>
            </a:r>
          </a:p>
          <a:p>
            <a:pPr algn="l">
              <a:buFont typeface="Arial" panose="020B0604020202020204" pitchFamily="34" charset="0"/>
              <a:buChar char="•"/>
            </a:pPr>
            <a:r>
              <a:rPr lang="en-US" sz="5000" b="0" i="0" dirty="0">
                <a:solidFill>
                  <a:srgbClr val="000000"/>
                </a:solidFill>
                <a:effectLst/>
                <a:latin typeface="+mn-lt"/>
              </a:rPr>
              <a:t>Talk with them to determine their needs and priorities.</a:t>
            </a:r>
          </a:p>
          <a:p>
            <a:pPr algn="l">
              <a:buFont typeface="Arial" panose="020B0604020202020204" pitchFamily="34" charset="0"/>
              <a:buChar char="•"/>
            </a:pPr>
            <a:r>
              <a:rPr lang="en-US" sz="5000" b="0" i="0" dirty="0">
                <a:solidFill>
                  <a:schemeClr val="accent1">
                    <a:lumMod val="50000"/>
                  </a:schemeClr>
                </a:solidFill>
                <a:effectLst/>
                <a:latin typeface="+mn-lt"/>
              </a:rPr>
              <a:t>Empower the family to access resources and </a:t>
            </a:r>
            <a:r>
              <a:rPr lang="en-US" sz="5000" dirty="0">
                <a:solidFill>
                  <a:schemeClr val="accent1">
                    <a:lumMod val="50000"/>
                  </a:schemeClr>
                </a:solidFill>
                <a:latin typeface="+mn-lt"/>
              </a:rPr>
              <a:t>support t</a:t>
            </a:r>
            <a:r>
              <a:rPr lang="en-US" sz="5000" b="0" i="0" dirty="0">
                <a:solidFill>
                  <a:schemeClr val="accent1">
                    <a:lumMod val="50000"/>
                  </a:schemeClr>
                </a:solidFill>
                <a:effectLst/>
                <a:latin typeface="+mn-lt"/>
              </a:rPr>
              <a:t>hem by making connections directly.</a:t>
            </a:r>
          </a:p>
          <a:p>
            <a:pPr algn="l">
              <a:buFont typeface="Arial" panose="020B0604020202020204" pitchFamily="34" charset="0"/>
              <a:buChar char="•"/>
            </a:pPr>
            <a:r>
              <a:rPr lang="en-US" sz="5000" b="0" i="0" dirty="0">
                <a:solidFill>
                  <a:srgbClr val="000000"/>
                </a:solidFill>
                <a:effectLst/>
                <a:latin typeface="+mn-lt"/>
              </a:rPr>
              <a:t>Make follow-up calls to the family at 5, 25 and 60 days after initial contact, to ensure processes have begun and family has the support they need.</a:t>
            </a:r>
          </a:p>
          <a:p>
            <a:pPr algn="l">
              <a:buFont typeface="Arial" panose="020B0604020202020204" pitchFamily="34" charset="0"/>
              <a:buChar char="•"/>
            </a:pPr>
            <a:r>
              <a:rPr lang="en-US" sz="5000" b="0" i="0" dirty="0">
                <a:solidFill>
                  <a:schemeClr val="accent1">
                    <a:lumMod val="50000"/>
                  </a:schemeClr>
                </a:solidFill>
                <a:effectLst/>
                <a:latin typeface="+mn-lt"/>
              </a:rPr>
              <a:t>Follow up with you and any other providers, ensuring you are informed about whatever resources were offered/accessed by the family.</a:t>
            </a:r>
          </a:p>
          <a:p>
            <a:endParaRPr lang="en-US" dirty="0"/>
          </a:p>
        </p:txBody>
      </p:sp>
    </p:spTree>
    <p:extLst>
      <p:ext uri="{BB962C8B-B14F-4D97-AF65-F5344CB8AC3E}">
        <p14:creationId xmlns:p14="http://schemas.microsoft.com/office/powerpoint/2010/main" val="326065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DAE3BFA-8DDC-49E7-A62C-6D86FFA77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780" y="271403"/>
            <a:ext cx="7632440" cy="2245244"/>
          </a:xfrm>
          <a:prstGeom prst="rect">
            <a:avLst/>
          </a:prstGeom>
        </p:spPr>
      </p:pic>
      <p:sp>
        <p:nvSpPr>
          <p:cNvPr id="6" name="Rectangle 5">
            <a:extLst>
              <a:ext uri="{FF2B5EF4-FFF2-40B4-BE49-F238E27FC236}">
                <a16:creationId xmlns:a16="http://schemas.microsoft.com/office/drawing/2014/main" id="{93963EB2-5E5C-4E1D-8359-102852654D74}"/>
              </a:ext>
            </a:extLst>
          </p:cNvPr>
          <p:cNvSpPr/>
          <p:nvPr/>
        </p:nvSpPr>
        <p:spPr>
          <a:xfrm>
            <a:off x="0" y="5932967"/>
            <a:ext cx="12192000" cy="925033"/>
          </a:xfrm>
          <a:prstGeom prst="rect">
            <a:avLst/>
          </a:prstGeom>
          <a:solidFill>
            <a:srgbClr val="004D80"/>
          </a:solidFill>
          <a:ln>
            <a:solidFill>
              <a:srgbClr val="004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6C098700-0760-4739-BE88-2953917CF184}"/>
              </a:ext>
            </a:extLst>
          </p:cNvPr>
          <p:cNvSpPr>
            <a:spLocks noGrp="1"/>
          </p:cNvSpPr>
          <p:nvPr>
            <p:ph type="ftr" sz="quarter" idx="11"/>
          </p:nvPr>
        </p:nvSpPr>
        <p:spPr>
          <a:xfrm>
            <a:off x="4267200" y="5991041"/>
            <a:ext cx="3657600" cy="866959"/>
          </a:xfrm>
        </p:spPr>
        <p:txBody>
          <a:bodyPr/>
          <a:lstStyle/>
          <a:p>
            <a:pPr algn="ctr"/>
            <a:r>
              <a:rPr lang="en-US" sz="2000" dirty="0">
                <a:solidFill>
                  <a:prstClr val="black">
                    <a:tint val="75000"/>
                  </a:prstClr>
                </a:solidFill>
              </a:rPr>
              <a:t>Maine Department of </a:t>
            </a:r>
          </a:p>
          <a:p>
            <a:pPr algn="ctr"/>
            <a:r>
              <a:rPr lang="en-US" sz="2000" dirty="0">
                <a:solidFill>
                  <a:prstClr val="black">
                    <a:tint val="75000"/>
                  </a:prstClr>
                </a:solidFill>
              </a:rPr>
              <a:t>Health and Human Services</a:t>
            </a:r>
          </a:p>
        </p:txBody>
      </p:sp>
      <p:sp>
        <p:nvSpPr>
          <p:cNvPr id="2" name="TextBox 1">
            <a:extLst>
              <a:ext uri="{FF2B5EF4-FFF2-40B4-BE49-F238E27FC236}">
                <a16:creationId xmlns:a16="http://schemas.microsoft.com/office/drawing/2014/main" id="{60FA72C7-0DBC-4428-AC47-C1C62AF8D4F5}"/>
              </a:ext>
            </a:extLst>
          </p:cNvPr>
          <p:cNvSpPr txBox="1"/>
          <p:nvPr/>
        </p:nvSpPr>
        <p:spPr>
          <a:xfrm>
            <a:off x="327546" y="2820942"/>
            <a:ext cx="11450472" cy="317009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hlinkClick r:id="rId4"/>
              </a:rPr>
              <a:t>www.maine.gov/dhhs/ocfs/support-for-families/child-development</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hlinkClick r:id="rId5"/>
              </a:rPr>
              <a:t>https://www.facebook.com/HelpMeGrowMaine/</a:t>
            </a:r>
            <a:br>
              <a:rPr lang="en-US" sz="2000" dirty="0">
                <a:latin typeface="Times New Roman" panose="02020603050405020304" pitchFamily="18" charset="0"/>
                <a:cs typeface="Times New Roman" panose="02020603050405020304" pitchFamily="18" charset="0"/>
              </a:rPr>
            </a:br>
            <a:r>
              <a:rPr lang="en-US" sz="2000" b="0" i="0" dirty="0">
                <a:solidFill>
                  <a:srgbClr val="141414"/>
                </a:solidFill>
                <a:effectLst/>
                <a:latin typeface="Times New Roman" panose="02020603050405020304" pitchFamily="18" charset="0"/>
                <a:cs typeface="Times New Roman" panose="02020603050405020304" pitchFamily="18" charset="0"/>
              </a:rPr>
              <a:t>Toll-Free: 1-833-714-7969</a:t>
            </a:r>
            <a:br>
              <a:rPr lang="en-US" sz="2000" dirty="0">
                <a:latin typeface="Times New Roman" panose="02020603050405020304" pitchFamily="18" charset="0"/>
                <a:cs typeface="Times New Roman" panose="02020603050405020304" pitchFamily="18" charset="0"/>
              </a:rPr>
            </a:br>
            <a:r>
              <a:rPr lang="en-US" sz="2000" b="0" i="0" dirty="0">
                <a:solidFill>
                  <a:srgbClr val="141414"/>
                </a:solidFill>
                <a:effectLst/>
                <a:latin typeface="Times New Roman" panose="02020603050405020304" pitchFamily="18" charset="0"/>
                <a:cs typeface="Times New Roman" panose="02020603050405020304" pitchFamily="18" charset="0"/>
              </a:rPr>
              <a:t>Telephone: 207-624-7969</a:t>
            </a:r>
            <a:br>
              <a:rPr lang="en-US" sz="2000" dirty="0">
                <a:latin typeface="Times New Roman" panose="02020603050405020304" pitchFamily="18" charset="0"/>
                <a:cs typeface="Times New Roman" panose="02020603050405020304" pitchFamily="18" charset="0"/>
              </a:rPr>
            </a:br>
            <a:r>
              <a:rPr lang="en-US" sz="2000" b="0" i="0" dirty="0">
                <a:solidFill>
                  <a:srgbClr val="141414"/>
                </a:solidFill>
                <a:effectLst/>
                <a:latin typeface="Times New Roman" panose="02020603050405020304" pitchFamily="18" charset="0"/>
                <a:cs typeface="Times New Roman" panose="02020603050405020304" pitchFamily="18" charset="0"/>
              </a:rPr>
              <a:t>Email: </a:t>
            </a:r>
            <a:r>
              <a:rPr lang="en-US" sz="2000" b="0" i="0" dirty="0">
                <a:solidFill>
                  <a:srgbClr val="2A53A6"/>
                </a:solidFill>
                <a:effectLst/>
                <a:latin typeface="Times New Roman" panose="02020603050405020304" pitchFamily="18" charset="0"/>
                <a:cs typeface="Times New Roman" panose="02020603050405020304" pitchFamily="18" charset="0"/>
                <a:hlinkClick r:id="rId6"/>
              </a:rPr>
              <a:t>HelpMeGrow@maine.gov</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Melinda Corey</a:t>
            </a:r>
          </a:p>
          <a:p>
            <a:r>
              <a:rPr lang="en-US" sz="2000" dirty="0">
                <a:latin typeface="Times New Roman" panose="02020603050405020304" pitchFamily="18" charset="0"/>
                <a:cs typeface="Times New Roman" panose="02020603050405020304" pitchFamily="18" charset="0"/>
              </a:rPr>
              <a:t>Outreach Specialist</a:t>
            </a:r>
          </a:p>
          <a:p>
            <a:r>
              <a:rPr lang="en-US" sz="2000" dirty="0">
                <a:latin typeface="Times New Roman" panose="02020603050405020304" pitchFamily="18" charset="0"/>
                <a:cs typeface="Times New Roman" panose="02020603050405020304" pitchFamily="18" charset="0"/>
                <a:hlinkClick r:id="rId7"/>
              </a:rPr>
              <a:t>Melinda.Corey@maine.gov</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207-441-1553</a:t>
            </a:r>
          </a:p>
        </p:txBody>
      </p:sp>
    </p:spTree>
    <p:extLst>
      <p:ext uri="{BB962C8B-B14F-4D97-AF65-F5344CB8AC3E}">
        <p14:creationId xmlns:p14="http://schemas.microsoft.com/office/powerpoint/2010/main" val="4048591803"/>
      </p:ext>
    </p:extLst>
  </p:cSld>
  <p:clrMapOvr>
    <a:masterClrMapping/>
  </p:clrMapOvr>
</p:sld>
</file>

<file path=ppt/theme/theme1.xml><?xml version="1.0" encoding="utf-8"?>
<a:theme xmlns:a="http://schemas.openxmlformats.org/drawingml/2006/main" name="EOHPTemplateStandardFit">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HP Power Point Template 2018" id="{CBF180C4-5641-447B-9EB9-A12543D4BE9E}" vid="{E287610D-CD25-4F72-988A-F3BE203A67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A4B299F4FC7F44B258502B3FE26C69" ma:contentTypeVersion="13" ma:contentTypeDescription="Create a new document." ma:contentTypeScope="" ma:versionID="4beed9643693ab6a0668a9eafbe4071b">
  <xsd:schema xmlns:xsd="http://www.w3.org/2001/XMLSchema" xmlns:xs="http://www.w3.org/2001/XMLSchema" xmlns:p="http://schemas.microsoft.com/office/2006/metadata/properties" xmlns:ns3="1be06eab-0e46-4244-a756-0393c2af6bee" xmlns:ns4="a24d21a2-252c-40ad-8d8b-c3905265609f" targetNamespace="http://schemas.microsoft.com/office/2006/metadata/properties" ma:root="true" ma:fieldsID="fc9191ccddff13f90059dfa42fd19c32" ns3:_="" ns4:_="">
    <xsd:import namespace="1be06eab-0e46-4244-a756-0393c2af6bee"/>
    <xsd:import namespace="a24d21a2-252c-40ad-8d8b-c3905265609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06eab-0e46-4244-a756-0393c2af6b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4d21a2-252c-40ad-8d8b-c390526560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963150-A411-4613-95E0-4DA15EA7C05C}">
  <ds:schemaRefs>
    <ds:schemaRef ds:uri="http://schemas.microsoft.com/sharepoint/v3/contenttype/forms"/>
  </ds:schemaRefs>
</ds:datastoreItem>
</file>

<file path=customXml/itemProps2.xml><?xml version="1.0" encoding="utf-8"?>
<ds:datastoreItem xmlns:ds="http://schemas.openxmlformats.org/officeDocument/2006/customXml" ds:itemID="{53FD9B31-2E2D-45EA-821E-3CBA6A87DE35}">
  <ds:schemaRefs>
    <ds:schemaRef ds:uri="1be06eab-0e46-4244-a756-0393c2af6bee"/>
    <ds:schemaRef ds:uri="a24d21a2-252c-40ad-8d8b-c390526560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D1D092-CCCD-4649-9EB1-391198922C3F}">
  <ds:schemaRefs>
    <ds:schemaRef ds:uri="1be06eab-0e46-4244-a756-0393c2af6bee"/>
    <ds:schemaRef ds:uri="a24d21a2-252c-40ad-8d8b-c390526560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2032</TotalTime>
  <Words>626</Words>
  <Application>Microsoft Office PowerPoint</Application>
  <PresentationFormat>Widescreen</PresentationFormat>
  <Paragraphs>60</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Courier New</vt:lpstr>
      <vt:lpstr>Symbol</vt:lpstr>
      <vt:lpstr>Times New Roman</vt:lpstr>
      <vt:lpstr>EOHPTemplateStandardFit</vt:lpstr>
      <vt:lpstr>PowerPoint Presentation</vt:lpstr>
      <vt:lpstr>PowerPoint Presentation</vt:lpstr>
      <vt:lpstr>Philosophy and Goals of Help Me Grow</vt:lpstr>
      <vt:lpstr>When to Refer and What to Expect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Belisle, Amy</dc:creator>
  <cp:lastModifiedBy>Corey, Melinda</cp:lastModifiedBy>
  <cp:revision>14</cp:revision>
  <dcterms:created xsi:type="dcterms:W3CDTF">2020-11-16T14:09:14Z</dcterms:created>
  <dcterms:modified xsi:type="dcterms:W3CDTF">2024-01-18T18:07:01Z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0x0101009AA4B299F4FC7F44B258502B3FE26C69</vt:lpwstr>
  </property>
</Properties>
</file>